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307" r:id="rId4"/>
    <p:sldId id="308" r:id="rId5"/>
    <p:sldId id="332" r:id="rId6"/>
    <p:sldId id="333" r:id="rId7"/>
    <p:sldId id="259" r:id="rId8"/>
    <p:sldId id="303" r:id="rId9"/>
    <p:sldId id="302" r:id="rId10"/>
    <p:sldId id="304" r:id="rId11"/>
    <p:sldId id="334" r:id="rId12"/>
    <p:sldId id="335" r:id="rId13"/>
    <p:sldId id="336" r:id="rId14"/>
    <p:sldId id="337" r:id="rId15"/>
    <p:sldId id="338" r:id="rId16"/>
    <p:sldId id="306" r:id="rId17"/>
    <p:sldId id="339" r:id="rId18"/>
    <p:sldId id="305" r:id="rId19"/>
    <p:sldId id="340" r:id="rId20"/>
    <p:sldId id="341" r:id="rId21"/>
    <p:sldId id="342" r:id="rId22"/>
    <p:sldId id="343" r:id="rId23"/>
    <p:sldId id="344" r:id="rId24"/>
    <p:sldId id="345" r:id="rId25"/>
    <p:sldId id="346" r:id="rId26"/>
    <p:sldId id="260" r:id="rId27"/>
    <p:sldId id="262" r:id="rId28"/>
    <p:sldId id="268" r:id="rId29"/>
    <p:sldId id="267" r:id="rId30"/>
    <p:sldId id="266" r:id="rId31"/>
    <p:sldId id="274" r:id="rId32"/>
    <p:sldId id="275" r:id="rId33"/>
    <p:sldId id="276" r:id="rId34"/>
    <p:sldId id="277" r:id="rId35"/>
    <p:sldId id="278" r:id="rId36"/>
    <p:sldId id="279" r:id="rId37"/>
    <p:sldId id="280" r:id="rId38"/>
    <p:sldId id="281" r:id="rId39"/>
    <p:sldId id="282" r:id="rId40"/>
    <p:sldId id="283" r:id="rId41"/>
    <p:sldId id="284" r:id="rId42"/>
    <p:sldId id="264" r:id="rId43"/>
    <p:sldId id="263" r:id="rId44"/>
    <p:sldId id="269" r:id="rId45"/>
    <p:sldId id="285" r:id="rId46"/>
    <p:sldId id="289" r:id="rId47"/>
    <p:sldId id="288" r:id="rId48"/>
    <p:sldId id="287" r:id="rId49"/>
    <p:sldId id="286" r:id="rId50"/>
    <p:sldId id="291" r:id="rId51"/>
    <p:sldId id="292" r:id="rId52"/>
    <p:sldId id="294" r:id="rId53"/>
    <p:sldId id="293" r:id="rId54"/>
    <p:sldId id="296" r:id="rId55"/>
    <p:sldId id="295" r:id="rId56"/>
    <p:sldId id="297" r:id="rId57"/>
    <p:sldId id="301" r:id="rId58"/>
    <p:sldId id="300" r:id="rId59"/>
    <p:sldId id="299" r:id="rId60"/>
    <p:sldId id="298" r:id="rId61"/>
    <p:sldId id="330" r:id="rId62"/>
    <p:sldId id="331" r:id="rId63"/>
  </p:sldIdLst>
  <p:sldSz cx="9144000" cy="6858000" type="screen4x3"/>
  <p:notesSz cx="6858000" cy="9144000"/>
  <p:custDataLst>
    <p:tags r:id="rId64"/>
  </p:custDataLst>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9" autoAdjust="0"/>
    <p:restoredTop sz="94660"/>
  </p:normalViewPr>
  <p:slideViewPr>
    <p:cSldViewPr>
      <p:cViewPr>
        <p:scale>
          <a:sx n="90" d="100"/>
          <a:sy n="90" d="100"/>
        </p:scale>
        <p:origin x="-153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4" name="10 Dik Üçgen"/>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15 Grup"/>
          <p:cNvGrpSpPr>
            <a:grpSpLocks/>
          </p:cNvGrpSpPr>
          <p:nvPr/>
        </p:nvGrpSpPr>
        <p:grpSpPr bwMode="auto">
          <a:xfrm>
            <a:off x="-3175" y="4953000"/>
            <a:ext cx="9147175" cy="1911350"/>
            <a:chOff x="-3765" y="4832896"/>
            <a:chExt cx="9147765" cy="2032192"/>
          </a:xfrm>
        </p:grpSpPr>
        <p:sp>
          <p:nvSpPr>
            <p:cNvPr id="6" name="16 Serbest Form"/>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18 Serbest Form"/>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tr-TR"/>
            </a:p>
          </p:txBody>
        </p:sp>
        <p:sp>
          <p:nvSpPr>
            <p:cNvPr id="8" name="19 Serbest Form"/>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20 Düz Bağlayıcı"/>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8 Başlık"/>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tr-TR" smtClean="0"/>
              <a:t>Asıl başlık stili için tıklatın</a:t>
            </a:r>
            <a:endParaRPr lang="en-US"/>
          </a:p>
        </p:txBody>
      </p:sp>
      <p:sp>
        <p:nvSpPr>
          <p:cNvPr id="17" name="16 Alt Başlık"/>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tr-TR" smtClean="0"/>
              <a:t>Asıl alt başlık stilini düzenlemek için tıklatın</a:t>
            </a:r>
            <a:endParaRPr lang="en-US"/>
          </a:p>
        </p:txBody>
      </p:sp>
      <p:sp>
        <p:nvSpPr>
          <p:cNvPr id="11" name="29 Veri Yer Tutucusu"/>
          <p:cNvSpPr>
            <a:spLocks noGrp="1"/>
          </p:cNvSpPr>
          <p:nvPr>
            <p:ph type="dt" sz="half" idx="10"/>
          </p:nvPr>
        </p:nvSpPr>
        <p:spPr/>
        <p:txBody>
          <a:bodyPr/>
          <a:lstStyle>
            <a:lvl1pPr>
              <a:defRPr>
                <a:solidFill>
                  <a:srgbClr val="FFFFFF"/>
                </a:solidFill>
              </a:defRPr>
            </a:lvl1pPr>
            <a:extLst/>
          </a:lstStyle>
          <a:p>
            <a:pPr>
              <a:defRPr/>
            </a:pPr>
            <a:fld id="{24827179-5344-4F41-B4D9-26F25CD24BD8}" type="datetimeFigureOut">
              <a:rPr lang="tr-TR"/>
              <a:pPr>
                <a:defRPr/>
              </a:pPr>
              <a:t>5.10.2018</a:t>
            </a:fld>
            <a:endParaRPr lang="tr-TR"/>
          </a:p>
        </p:txBody>
      </p:sp>
      <p:sp>
        <p:nvSpPr>
          <p:cNvPr id="12" name="18 Altbilgi Yer Tutucusu"/>
          <p:cNvSpPr>
            <a:spLocks noGrp="1"/>
          </p:cNvSpPr>
          <p:nvPr>
            <p:ph type="ftr" sz="quarter" idx="11"/>
          </p:nvPr>
        </p:nvSpPr>
        <p:spPr/>
        <p:txBody>
          <a:bodyPr/>
          <a:lstStyle>
            <a:lvl1pPr>
              <a:defRPr>
                <a:solidFill>
                  <a:schemeClr val="accent1">
                    <a:tint val="20000"/>
                  </a:schemeClr>
                </a:solidFill>
              </a:defRPr>
            </a:lvl1pPr>
            <a:extLst/>
          </a:lstStyle>
          <a:p>
            <a:pPr>
              <a:defRPr/>
            </a:pPr>
            <a:endParaRPr lang="tr-TR"/>
          </a:p>
        </p:txBody>
      </p:sp>
      <p:sp>
        <p:nvSpPr>
          <p:cNvPr id="13" name="26 Slayt Numarası Yer Tutucusu"/>
          <p:cNvSpPr>
            <a:spLocks noGrp="1"/>
          </p:cNvSpPr>
          <p:nvPr>
            <p:ph type="sldNum" sz="quarter" idx="12"/>
          </p:nvPr>
        </p:nvSpPr>
        <p:spPr/>
        <p:txBody>
          <a:bodyPr/>
          <a:lstStyle>
            <a:lvl1pPr>
              <a:defRPr>
                <a:solidFill>
                  <a:srgbClr val="FFFFFF"/>
                </a:solidFill>
              </a:defRPr>
            </a:lvl1pPr>
            <a:extLst/>
          </a:lstStyle>
          <a:p>
            <a:pPr>
              <a:defRPr/>
            </a:pPr>
            <a:fld id="{D20BD2FA-A20E-4E9A-942B-F3105411318B}" type="slidenum">
              <a:rPr lang="tr-TR"/>
              <a:pPr>
                <a:defRPr/>
              </a:pPr>
              <a:t>‹#›</a:t>
            </a:fld>
            <a:endParaRPr lang="tr-TR"/>
          </a:p>
        </p:txBody>
      </p:sp>
    </p:spTree>
    <p:extLst>
      <p:ext uri="{BB962C8B-B14F-4D97-AF65-F5344CB8AC3E}">
        <p14:creationId xmlns:p14="http://schemas.microsoft.com/office/powerpoint/2010/main" val="304331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extLst/>
          </a:lstStyle>
          <a:p>
            <a:r>
              <a:rPr lang="tr-TR" smtClean="0"/>
              <a:t>Asıl başlık stili için tıklatın</a:t>
            </a:r>
            <a:endParaRPr lang="en-US"/>
          </a:p>
        </p:txBody>
      </p:sp>
      <p:sp>
        <p:nvSpPr>
          <p:cNvPr id="3" name="2 Dikey Metin Yer Tutucusu"/>
          <p:cNvSpPr>
            <a:spLocks noGrp="1"/>
          </p:cNvSpPr>
          <p:nvPr>
            <p:ph type="body" orient="vert" idx="1"/>
          </p:nvPr>
        </p:nvSpPr>
        <p:spPr>
          <a:xfrm>
            <a:off x="457200" y="1481329"/>
            <a:ext cx="8229600" cy="4386071"/>
          </a:xfrm>
        </p:spPr>
        <p:txBody>
          <a:bodyPr vert="eaVert"/>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9 Veri Yer Tutucusu"/>
          <p:cNvSpPr>
            <a:spLocks noGrp="1"/>
          </p:cNvSpPr>
          <p:nvPr>
            <p:ph type="dt" sz="half" idx="10"/>
          </p:nvPr>
        </p:nvSpPr>
        <p:spPr/>
        <p:txBody>
          <a:bodyPr/>
          <a:lstStyle>
            <a:lvl1pPr>
              <a:defRPr/>
            </a:lvl1pPr>
          </a:lstStyle>
          <a:p>
            <a:pPr>
              <a:defRPr/>
            </a:pPr>
            <a:fld id="{65468735-A94D-442A-BE8A-18F0123F4B04}" type="datetimeFigureOut">
              <a:rPr lang="tr-TR"/>
              <a:pPr>
                <a:defRPr/>
              </a:pPr>
              <a:t>5.10.2018</a:t>
            </a:fld>
            <a:endParaRPr lang="tr-TR"/>
          </a:p>
        </p:txBody>
      </p:sp>
      <p:sp>
        <p:nvSpPr>
          <p:cNvPr id="5" name="21 Altbilgi Yer Tutucusu"/>
          <p:cNvSpPr>
            <a:spLocks noGrp="1"/>
          </p:cNvSpPr>
          <p:nvPr>
            <p:ph type="ftr" sz="quarter" idx="11"/>
          </p:nvPr>
        </p:nvSpPr>
        <p:spPr/>
        <p:txBody>
          <a:bodyPr/>
          <a:lstStyle>
            <a:lvl1pPr>
              <a:defRPr/>
            </a:lvl1pPr>
          </a:lstStyle>
          <a:p>
            <a:pPr>
              <a:defRPr/>
            </a:pPr>
            <a:endParaRPr lang="tr-TR"/>
          </a:p>
        </p:txBody>
      </p:sp>
      <p:sp>
        <p:nvSpPr>
          <p:cNvPr id="6" name="17 Slayt Numarası Yer Tutucusu"/>
          <p:cNvSpPr>
            <a:spLocks noGrp="1"/>
          </p:cNvSpPr>
          <p:nvPr>
            <p:ph type="sldNum" sz="quarter" idx="12"/>
          </p:nvPr>
        </p:nvSpPr>
        <p:spPr/>
        <p:txBody>
          <a:bodyPr/>
          <a:lstStyle>
            <a:lvl1pPr>
              <a:defRPr/>
            </a:lvl1pPr>
          </a:lstStyle>
          <a:p>
            <a:pPr>
              <a:defRPr/>
            </a:pPr>
            <a:fld id="{F265680B-9DDD-4021-9B54-A9F1883C1A48}" type="slidenum">
              <a:rPr lang="tr-TR"/>
              <a:pPr>
                <a:defRPr/>
              </a:pPr>
              <a:t>‹#›</a:t>
            </a:fld>
            <a:endParaRPr lang="tr-TR"/>
          </a:p>
        </p:txBody>
      </p:sp>
    </p:spTree>
    <p:extLst>
      <p:ext uri="{BB962C8B-B14F-4D97-AF65-F5344CB8AC3E}">
        <p14:creationId xmlns:p14="http://schemas.microsoft.com/office/powerpoint/2010/main" val="44367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844013" y="274640"/>
            <a:ext cx="1777470" cy="5592761"/>
          </a:xfrm>
        </p:spPr>
        <p:txBody>
          <a:bodyPr vert="eaVert"/>
          <a:lstStyle>
            <a:extLst/>
          </a:lstStyle>
          <a:p>
            <a:r>
              <a:rPr lang="tr-TR" smtClean="0"/>
              <a:t>Asıl başlık stili için tıklatın</a:t>
            </a:r>
            <a:endParaRPr lang="en-US"/>
          </a:p>
        </p:txBody>
      </p:sp>
      <p:sp>
        <p:nvSpPr>
          <p:cNvPr id="3" name="2 Dikey Metin Yer Tutucusu"/>
          <p:cNvSpPr>
            <a:spLocks noGrp="1"/>
          </p:cNvSpPr>
          <p:nvPr>
            <p:ph type="body" orient="vert" idx="1"/>
          </p:nvPr>
        </p:nvSpPr>
        <p:spPr>
          <a:xfrm>
            <a:off x="457200" y="274641"/>
            <a:ext cx="6324600" cy="5592760"/>
          </a:xfrm>
        </p:spPr>
        <p:txBody>
          <a:bodyPr vert="eaVert"/>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9 Veri Yer Tutucusu"/>
          <p:cNvSpPr>
            <a:spLocks noGrp="1"/>
          </p:cNvSpPr>
          <p:nvPr>
            <p:ph type="dt" sz="half" idx="10"/>
          </p:nvPr>
        </p:nvSpPr>
        <p:spPr/>
        <p:txBody>
          <a:bodyPr/>
          <a:lstStyle>
            <a:lvl1pPr>
              <a:defRPr/>
            </a:lvl1pPr>
          </a:lstStyle>
          <a:p>
            <a:pPr>
              <a:defRPr/>
            </a:pPr>
            <a:fld id="{6A5F9758-7ADA-4578-9124-27B377E26261}" type="datetimeFigureOut">
              <a:rPr lang="tr-TR"/>
              <a:pPr>
                <a:defRPr/>
              </a:pPr>
              <a:t>5.10.2018</a:t>
            </a:fld>
            <a:endParaRPr lang="tr-TR"/>
          </a:p>
        </p:txBody>
      </p:sp>
      <p:sp>
        <p:nvSpPr>
          <p:cNvPr id="5" name="21 Altbilgi Yer Tutucusu"/>
          <p:cNvSpPr>
            <a:spLocks noGrp="1"/>
          </p:cNvSpPr>
          <p:nvPr>
            <p:ph type="ftr" sz="quarter" idx="11"/>
          </p:nvPr>
        </p:nvSpPr>
        <p:spPr/>
        <p:txBody>
          <a:bodyPr/>
          <a:lstStyle>
            <a:lvl1pPr>
              <a:defRPr/>
            </a:lvl1pPr>
          </a:lstStyle>
          <a:p>
            <a:pPr>
              <a:defRPr/>
            </a:pPr>
            <a:endParaRPr lang="tr-TR"/>
          </a:p>
        </p:txBody>
      </p:sp>
      <p:sp>
        <p:nvSpPr>
          <p:cNvPr id="6" name="17 Slayt Numarası Yer Tutucusu"/>
          <p:cNvSpPr>
            <a:spLocks noGrp="1"/>
          </p:cNvSpPr>
          <p:nvPr>
            <p:ph type="sldNum" sz="quarter" idx="12"/>
          </p:nvPr>
        </p:nvSpPr>
        <p:spPr/>
        <p:txBody>
          <a:bodyPr/>
          <a:lstStyle>
            <a:lvl1pPr>
              <a:defRPr/>
            </a:lvl1pPr>
          </a:lstStyle>
          <a:p>
            <a:pPr>
              <a:defRPr/>
            </a:pPr>
            <a:fld id="{12608CA8-6BEB-40EE-9638-670C83F407BA}" type="slidenum">
              <a:rPr lang="tr-TR"/>
              <a:pPr>
                <a:defRPr/>
              </a:pPr>
              <a:t>‹#›</a:t>
            </a:fld>
            <a:endParaRPr lang="tr-TR"/>
          </a:p>
        </p:txBody>
      </p:sp>
    </p:spTree>
    <p:extLst>
      <p:ext uri="{BB962C8B-B14F-4D97-AF65-F5344CB8AC3E}">
        <p14:creationId xmlns:p14="http://schemas.microsoft.com/office/powerpoint/2010/main" val="153672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2 İçerik Yer Tutucusu"/>
          <p:cNvSpPr>
            <a:spLocks noGrp="1"/>
          </p:cNvSpPr>
          <p:nvPr>
            <p:ph idx="1"/>
          </p:nvPr>
        </p:nvSpPr>
        <p:spPr/>
        <p:txBody>
          <a:bodyPr/>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6 Başlık"/>
          <p:cNvSpPr>
            <a:spLocks noGrp="1"/>
          </p:cNvSpPr>
          <p:nvPr>
            <p:ph type="title"/>
          </p:nvPr>
        </p:nvSpPr>
        <p:spPr/>
        <p:txBody>
          <a:bodyPr rtlCol="0"/>
          <a:lstStyle>
            <a:extLst/>
          </a:lstStyle>
          <a:p>
            <a:r>
              <a:rPr lang="tr-TR" smtClean="0"/>
              <a:t>Asıl başlık stili için tıklatın</a:t>
            </a:r>
            <a:endParaRPr lang="en-US"/>
          </a:p>
        </p:txBody>
      </p:sp>
      <p:sp>
        <p:nvSpPr>
          <p:cNvPr id="4" name="9 Veri Yer Tutucusu"/>
          <p:cNvSpPr>
            <a:spLocks noGrp="1"/>
          </p:cNvSpPr>
          <p:nvPr>
            <p:ph type="dt" sz="half" idx="10"/>
          </p:nvPr>
        </p:nvSpPr>
        <p:spPr/>
        <p:txBody>
          <a:bodyPr/>
          <a:lstStyle>
            <a:lvl1pPr>
              <a:defRPr/>
            </a:lvl1pPr>
          </a:lstStyle>
          <a:p>
            <a:pPr>
              <a:defRPr/>
            </a:pPr>
            <a:fld id="{071E6460-D852-42D7-ACF5-BFDFEBA8F39F}" type="datetimeFigureOut">
              <a:rPr lang="tr-TR"/>
              <a:pPr>
                <a:defRPr/>
              </a:pPr>
              <a:t>5.10.2018</a:t>
            </a:fld>
            <a:endParaRPr lang="tr-TR"/>
          </a:p>
        </p:txBody>
      </p:sp>
      <p:sp>
        <p:nvSpPr>
          <p:cNvPr id="5" name="21 Altbilgi Yer Tutucusu"/>
          <p:cNvSpPr>
            <a:spLocks noGrp="1"/>
          </p:cNvSpPr>
          <p:nvPr>
            <p:ph type="ftr" sz="quarter" idx="11"/>
          </p:nvPr>
        </p:nvSpPr>
        <p:spPr/>
        <p:txBody>
          <a:bodyPr/>
          <a:lstStyle>
            <a:lvl1pPr>
              <a:defRPr/>
            </a:lvl1pPr>
          </a:lstStyle>
          <a:p>
            <a:pPr>
              <a:defRPr/>
            </a:pPr>
            <a:endParaRPr lang="tr-TR"/>
          </a:p>
        </p:txBody>
      </p:sp>
      <p:sp>
        <p:nvSpPr>
          <p:cNvPr id="6" name="17 Slayt Numarası Yer Tutucusu"/>
          <p:cNvSpPr>
            <a:spLocks noGrp="1"/>
          </p:cNvSpPr>
          <p:nvPr>
            <p:ph type="sldNum" sz="quarter" idx="12"/>
          </p:nvPr>
        </p:nvSpPr>
        <p:spPr/>
        <p:txBody>
          <a:bodyPr/>
          <a:lstStyle>
            <a:lvl1pPr>
              <a:defRPr/>
            </a:lvl1pPr>
          </a:lstStyle>
          <a:p>
            <a:pPr>
              <a:defRPr/>
            </a:pPr>
            <a:fld id="{F2DB84BF-6DD7-44BF-8E07-545180270AC5}" type="slidenum">
              <a:rPr lang="tr-TR"/>
              <a:pPr>
                <a:defRPr/>
              </a:pPr>
              <a:t>‹#›</a:t>
            </a:fld>
            <a:endParaRPr lang="tr-TR"/>
          </a:p>
        </p:txBody>
      </p:sp>
    </p:spTree>
    <p:extLst>
      <p:ext uri="{BB962C8B-B14F-4D97-AF65-F5344CB8AC3E}">
        <p14:creationId xmlns:p14="http://schemas.microsoft.com/office/powerpoint/2010/main" val="363706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10 Köşeli Çift Ayraç"/>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15 Köşeli Çift Ayraç"/>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1 Başlık"/>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tr-TR" smtClean="0"/>
              <a:t>Asıl başlık stili için tıklatın</a:t>
            </a:r>
            <a:endParaRPr lang="en-US"/>
          </a:p>
        </p:txBody>
      </p:sp>
      <p:sp>
        <p:nvSpPr>
          <p:cNvPr id="3" name="2 Metin Yer Tutucusu"/>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tr-TR" smtClean="0"/>
              <a:t>Asıl metin stillerini düzenlemek için tıklatın</a:t>
            </a:r>
          </a:p>
        </p:txBody>
      </p:sp>
      <p:sp>
        <p:nvSpPr>
          <p:cNvPr id="6" name="3 Veri Yer Tutucusu"/>
          <p:cNvSpPr>
            <a:spLocks noGrp="1"/>
          </p:cNvSpPr>
          <p:nvPr>
            <p:ph type="dt" sz="half" idx="10"/>
          </p:nvPr>
        </p:nvSpPr>
        <p:spPr/>
        <p:txBody>
          <a:bodyPr/>
          <a:lstStyle>
            <a:lvl1pPr>
              <a:defRPr/>
            </a:lvl1pPr>
            <a:extLst/>
          </a:lstStyle>
          <a:p>
            <a:pPr>
              <a:defRPr/>
            </a:pPr>
            <a:fld id="{1137EA44-21C0-4BA7-ABCF-0950DB920AB6}" type="datetimeFigureOut">
              <a:rPr lang="tr-TR"/>
              <a:pPr>
                <a:defRPr/>
              </a:pPr>
              <a:t>5.10.2018</a:t>
            </a:fld>
            <a:endParaRPr lang="tr-TR"/>
          </a:p>
        </p:txBody>
      </p:sp>
      <p:sp>
        <p:nvSpPr>
          <p:cNvPr id="7" name="4 Altbilgi Yer Tutucusu"/>
          <p:cNvSpPr>
            <a:spLocks noGrp="1"/>
          </p:cNvSpPr>
          <p:nvPr>
            <p:ph type="ftr" sz="quarter" idx="11"/>
          </p:nvPr>
        </p:nvSpPr>
        <p:spPr/>
        <p:txBody>
          <a:bodyPr/>
          <a:lstStyle>
            <a:lvl1pPr>
              <a:defRPr/>
            </a:lvl1pPr>
            <a:extLst/>
          </a:lstStyle>
          <a:p>
            <a:pPr>
              <a:defRPr/>
            </a:pPr>
            <a:endParaRPr lang="tr-TR"/>
          </a:p>
        </p:txBody>
      </p:sp>
      <p:sp>
        <p:nvSpPr>
          <p:cNvPr id="8" name="5 Slayt Numarası Yer Tutucusu"/>
          <p:cNvSpPr>
            <a:spLocks noGrp="1"/>
          </p:cNvSpPr>
          <p:nvPr>
            <p:ph type="sldNum" sz="quarter" idx="12"/>
          </p:nvPr>
        </p:nvSpPr>
        <p:spPr/>
        <p:txBody>
          <a:bodyPr/>
          <a:lstStyle>
            <a:lvl1pPr>
              <a:defRPr/>
            </a:lvl1pPr>
            <a:extLst/>
          </a:lstStyle>
          <a:p>
            <a:pPr>
              <a:defRPr/>
            </a:pPr>
            <a:fld id="{DEEDDE09-DD46-43EF-9400-4261B3E1B51C}" type="slidenum">
              <a:rPr lang="tr-TR"/>
              <a:pPr>
                <a:defRPr/>
              </a:pPr>
              <a:t>‹#›</a:t>
            </a:fld>
            <a:endParaRPr lang="tr-TR"/>
          </a:p>
        </p:txBody>
      </p:sp>
    </p:spTree>
    <p:extLst>
      <p:ext uri="{BB962C8B-B14F-4D97-AF65-F5344CB8AC3E}">
        <p14:creationId xmlns:p14="http://schemas.microsoft.com/office/powerpoint/2010/main" val="409438171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2 İçerik Yer Tutucusu"/>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İçerik Yer Tutucusu"/>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8" name="7 Başlık"/>
          <p:cNvSpPr>
            <a:spLocks noGrp="1"/>
          </p:cNvSpPr>
          <p:nvPr>
            <p:ph type="title"/>
          </p:nvPr>
        </p:nvSpPr>
        <p:spPr/>
        <p:txBody>
          <a:bodyPr rtlCol="0"/>
          <a:lstStyle>
            <a:extLst/>
          </a:lstStyle>
          <a:p>
            <a:r>
              <a:rPr lang="tr-TR" smtClean="0"/>
              <a:t>Asıl başlık stili için tıklatın</a:t>
            </a:r>
            <a:endParaRPr lang="en-US"/>
          </a:p>
        </p:txBody>
      </p:sp>
      <p:sp>
        <p:nvSpPr>
          <p:cNvPr id="5" name="4 Veri Yer Tutucusu"/>
          <p:cNvSpPr>
            <a:spLocks noGrp="1"/>
          </p:cNvSpPr>
          <p:nvPr>
            <p:ph type="dt" sz="half" idx="10"/>
          </p:nvPr>
        </p:nvSpPr>
        <p:spPr/>
        <p:txBody>
          <a:bodyPr/>
          <a:lstStyle>
            <a:lvl1pPr>
              <a:defRPr/>
            </a:lvl1pPr>
            <a:extLst/>
          </a:lstStyle>
          <a:p>
            <a:pPr>
              <a:defRPr/>
            </a:pPr>
            <a:fld id="{302C7620-C0C1-4BCE-93D0-E139EAEA7A52}" type="datetimeFigureOut">
              <a:rPr lang="tr-TR"/>
              <a:pPr>
                <a:defRPr/>
              </a:pPr>
              <a:t>5.10.2018</a:t>
            </a:fld>
            <a:endParaRPr lang="tr-TR"/>
          </a:p>
        </p:txBody>
      </p:sp>
      <p:sp>
        <p:nvSpPr>
          <p:cNvPr id="6" name="5 Altbilgi Yer Tutucusu"/>
          <p:cNvSpPr>
            <a:spLocks noGrp="1"/>
          </p:cNvSpPr>
          <p:nvPr>
            <p:ph type="ftr" sz="quarter" idx="11"/>
          </p:nvPr>
        </p:nvSpPr>
        <p:spPr/>
        <p:txBody>
          <a:bodyPr/>
          <a:lstStyle>
            <a:lvl1pPr>
              <a:defRPr/>
            </a:lvl1pPr>
            <a:extLst/>
          </a:lstStyle>
          <a:p>
            <a:pPr>
              <a:defRPr/>
            </a:pPr>
            <a:endParaRPr lang="tr-TR"/>
          </a:p>
        </p:txBody>
      </p:sp>
      <p:sp>
        <p:nvSpPr>
          <p:cNvPr id="7" name="6 Slayt Numarası Yer Tutucusu"/>
          <p:cNvSpPr>
            <a:spLocks noGrp="1"/>
          </p:cNvSpPr>
          <p:nvPr>
            <p:ph type="sldNum" sz="quarter" idx="12"/>
          </p:nvPr>
        </p:nvSpPr>
        <p:spPr/>
        <p:txBody>
          <a:bodyPr/>
          <a:lstStyle>
            <a:lvl1pPr>
              <a:defRPr/>
            </a:lvl1pPr>
            <a:extLst/>
          </a:lstStyle>
          <a:p>
            <a:pPr>
              <a:defRPr/>
            </a:pPr>
            <a:fld id="{E50ADE24-7093-4399-9CAC-E54537E71F7E}" type="slidenum">
              <a:rPr lang="tr-TR"/>
              <a:pPr>
                <a:defRPr/>
              </a:pPr>
              <a:t>‹#›</a:t>
            </a:fld>
            <a:endParaRPr lang="tr-TR"/>
          </a:p>
        </p:txBody>
      </p:sp>
    </p:spTree>
    <p:extLst>
      <p:ext uri="{BB962C8B-B14F-4D97-AF65-F5344CB8AC3E}">
        <p14:creationId xmlns:p14="http://schemas.microsoft.com/office/powerpoint/2010/main" val="412670812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8229600" cy="1143000"/>
          </a:xfrm>
        </p:spPr>
        <p:txBody>
          <a:bodyPr/>
          <a:lstStyle>
            <a:lvl1pPr>
              <a:defRPr/>
            </a:lvl1pPr>
            <a:extLst/>
          </a:lstStyle>
          <a:p>
            <a:r>
              <a:rPr lang="tr-TR" smtClean="0"/>
              <a:t>Asıl başlık stili için tıklatın</a:t>
            </a:r>
            <a:endParaRPr lang="en-US"/>
          </a:p>
        </p:txBody>
      </p:sp>
      <p:sp>
        <p:nvSpPr>
          <p:cNvPr id="3" name="2 Metin Yer Tutucusu"/>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4" name="3 Metin Yer Tutucusu"/>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5" name="4 İçerik Yer Tutucusu"/>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5 İçerik Yer Tutucusu"/>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6 Veri Yer Tutucusu"/>
          <p:cNvSpPr>
            <a:spLocks noGrp="1"/>
          </p:cNvSpPr>
          <p:nvPr>
            <p:ph type="dt" sz="half" idx="10"/>
          </p:nvPr>
        </p:nvSpPr>
        <p:spPr/>
        <p:txBody>
          <a:bodyPr/>
          <a:lstStyle>
            <a:lvl1pPr>
              <a:defRPr/>
            </a:lvl1pPr>
            <a:extLst/>
          </a:lstStyle>
          <a:p>
            <a:pPr>
              <a:defRPr/>
            </a:pPr>
            <a:fld id="{70074349-4F87-4BE2-A05F-02DC50E7E2F8}" type="datetimeFigureOut">
              <a:rPr lang="tr-TR"/>
              <a:pPr>
                <a:defRPr/>
              </a:pPr>
              <a:t>5.10.2018</a:t>
            </a:fld>
            <a:endParaRPr lang="tr-TR"/>
          </a:p>
        </p:txBody>
      </p:sp>
      <p:sp>
        <p:nvSpPr>
          <p:cNvPr id="8" name="7 Altbilgi Yer Tutucusu"/>
          <p:cNvSpPr>
            <a:spLocks noGrp="1"/>
          </p:cNvSpPr>
          <p:nvPr>
            <p:ph type="ftr" sz="quarter" idx="11"/>
          </p:nvPr>
        </p:nvSpPr>
        <p:spPr/>
        <p:txBody>
          <a:bodyPr/>
          <a:lstStyle>
            <a:lvl1pPr>
              <a:defRPr/>
            </a:lvl1pPr>
            <a:extLst/>
          </a:lstStyle>
          <a:p>
            <a:pPr>
              <a:defRPr/>
            </a:pPr>
            <a:endParaRPr lang="tr-TR"/>
          </a:p>
        </p:txBody>
      </p:sp>
      <p:sp>
        <p:nvSpPr>
          <p:cNvPr id="9" name="8 Slayt Numarası Yer Tutucusu"/>
          <p:cNvSpPr>
            <a:spLocks noGrp="1"/>
          </p:cNvSpPr>
          <p:nvPr>
            <p:ph type="sldNum" sz="quarter" idx="12"/>
          </p:nvPr>
        </p:nvSpPr>
        <p:spPr/>
        <p:txBody>
          <a:bodyPr/>
          <a:lstStyle>
            <a:lvl1pPr>
              <a:defRPr/>
            </a:lvl1pPr>
            <a:extLst/>
          </a:lstStyle>
          <a:p>
            <a:pPr>
              <a:defRPr/>
            </a:pPr>
            <a:fld id="{8E9CEE23-F85B-4776-AD62-A0968E499063}" type="slidenum">
              <a:rPr lang="tr-TR"/>
              <a:pPr>
                <a:defRPr/>
              </a:pPr>
              <a:t>‹#›</a:t>
            </a:fld>
            <a:endParaRPr lang="tr-TR"/>
          </a:p>
        </p:txBody>
      </p:sp>
    </p:spTree>
    <p:extLst>
      <p:ext uri="{BB962C8B-B14F-4D97-AF65-F5344CB8AC3E}">
        <p14:creationId xmlns:p14="http://schemas.microsoft.com/office/powerpoint/2010/main" val="22367613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5 Başlık"/>
          <p:cNvSpPr>
            <a:spLocks noGrp="1"/>
          </p:cNvSpPr>
          <p:nvPr>
            <p:ph type="title"/>
          </p:nvPr>
        </p:nvSpPr>
        <p:spPr/>
        <p:txBody>
          <a:bodyPr rtlCol="0"/>
          <a:lstStyle>
            <a:extLst/>
          </a:lstStyle>
          <a:p>
            <a:r>
              <a:rPr lang="tr-TR" smtClean="0"/>
              <a:t>Asıl başlık stili için tıklatın</a:t>
            </a:r>
            <a:endParaRPr lang="en-US"/>
          </a:p>
        </p:txBody>
      </p:sp>
      <p:sp>
        <p:nvSpPr>
          <p:cNvPr id="3" name="2 Veri Yer Tutucusu"/>
          <p:cNvSpPr>
            <a:spLocks noGrp="1"/>
          </p:cNvSpPr>
          <p:nvPr>
            <p:ph type="dt" sz="half" idx="10"/>
          </p:nvPr>
        </p:nvSpPr>
        <p:spPr/>
        <p:txBody>
          <a:bodyPr/>
          <a:lstStyle>
            <a:lvl1pPr>
              <a:defRPr/>
            </a:lvl1pPr>
            <a:extLst/>
          </a:lstStyle>
          <a:p>
            <a:pPr>
              <a:defRPr/>
            </a:pPr>
            <a:fld id="{51FD6151-EB16-436F-97E4-D41A57FE7762}" type="datetimeFigureOut">
              <a:rPr lang="tr-TR"/>
              <a:pPr>
                <a:defRPr/>
              </a:pPr>
              <a:t>5.10.2018</a:t>
            </a:fld>
            <a:endParaRPr lang="tr-TR"/>
          </a:p>
        </p:txBody>
      </p:sp>
      <p:sp>
        <p:nvSpPr>
          <p:cNvPr id="4" name="3 Altbilgi Yer Tutucusu"/>
          <p:cNvSpPr>
            <a:spLocks noGrp="1"/>
          </p:cNvSpPr>
          <p:nvPr>
            <p:ph type="ftr" sz="quarter" idx="11"/>
          </p:nvPr>
        </p:nvSpPr>
        <p:spPr/>
        <p:txBody>
          <a:bodyPr/>
          <a:lstStyle>
            <a:lvl1pPr>
              <a:defRPr/>
            </a:lvl1pPr>
            <a:extLst/>
          </a:lstStyle>
          <a:p>
            <a:pPr>
              <a:defRPr/>
            </a:pPr>
            <a:endParaRPr lang="tr-TR"/>
          </a:p>
        </p:txBody>
      </p:sp>
      <p:sp>
        <p:nvSpPr>
          <p:cNvPr id="5" name="4 Slayt Numarası Yer Tutucusu"/>
          <p:cNvSpPr>
            <a:spLocks noGrp="1"/>
          </p:cNvSpPr>
          <p:nvPr>
            <p:ph type="sldNum" sz="quarter" idx="12"/>
          </p:nvPr>
        </p:nvSpPr>
        <p:spPr/>
        <p:txBody>
          <a:bodyPr/>
          <a:lstStyle>
            <a:lvl1pPr>
              <a:defRPr/>
            </a:lvl1pPr>
            <a:extLst/>
          </a:lstStyle>
          <a:p>
            <a:pPr>
              <a:defRPr/>
            </a:pPr>
            <a:fld id="{CE0414FE-22C4-4D94-A027-F34A05BEA061}" type="slidenum">
              <a:rPr lang="tr-TR"/>
              <a:pPr>
                <a:defRPr/>
              </a:pPr>
              <a:t>‹#›</a:t>
            </a:fld>
            <a:endParaRPr lang="tr-TR"/>
          </a:p>
        </p:txBody>
      </p:sp>
    </p:spTree>
    <p:extLst>
      <p:ext uri="{BB962C8B-B14F-4D97-AF65-F5344CB8AC3E}">
        <p14:creationId xmlns:p14="http://schemas.microsoft.com/office/powerpoint/2010/main" val="104223022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9 Veri Yer Tutucusu"/>
          <p:cNvSpPr>
            <a:spLocks noGrp="1"/>
          </p:cNvSpPr>
          <p:nvPr>
            <p:ph type="dt" sz="half" idx="10"/>
          </p:nvPr>
        </p:nvSpPr>
        <p:spPr/>
        <p:txBody>
          <a:bodyPr/>
          <a:lstStyle>
            <a:lvl1pPr>
              <a:defRPr/>
            </a:lvl1pPr>
          </a:lstStyle>
          <a:p>
            <a:pPr>
              <a:defRPr/>
            </a:pPr>
            <a:fld id="{274C1CDA-D776-48A5-9214-F0582B4FB3D0}" type="datetimeFigureOut">
              <a:rPr lang="tr-TR"/>
              <a:pPr>
                <a:defRPr/>
              </a:pPr>
              <a:t>5.10.2018</a:t>
            </a:fld>
            <a:endParaRPr lang="tr-TR"/>
          </a:p>
        </p:txBody>
      </p:sp>
      <p:sp>
        <p:nvSpPr>
          <p:cNvPr id="3" name="21 Altbilgi Yer Tutucusu"/>
          <p:cNvSpPr>
            <a:spLocks noGrp="1"/>
          </p:cNvSpPr>
          <p:nvPr>
            <p:ph type="ftr" sz="quarter" idx="11"/>
          </p:nvPr>
        </p:nvSpPr>
        <p:spPr/>
        <p:txBody>
          <a:bodyPr/>
          <a:lstStyle>
            <a:lvl1pPr>
              <a:defRPr/>
            </a:lvl1pPr>
          </a:lstStyle>
          <a:p>
            <a:pPr>
              <a:defRPr/>
            </a:pPr>
            <a:endParaRPr lang="tr-TR"/>
          </a:p>
        </p:txBody>
      </p:sp>
      <p:sp>
        <p:nvSpPr>
          <p:cNvPr id="4" name="17 Slayt Numarası Yer Tutucusu"/>
          <p:cNvSpPr>
            <a:spLocks noGrp="1"/>
          </p:cNvSpPr>
          <p:nvPr>
            <p:ph type="sldNum" sz="quarter" idx="12"/>
          </p:nvPr>
        </p:nvSpPr>
        <p:spPr/>
        <p:txBody>
          <a:bodyPr/>
          <a:lstStyle>
            <a:lvl1pPr>
              <a:defRPr/>
            </a:lvl1pPr>
          </a:lstStyle>
          <a:p>
            <a:pPr>
              <a:defRPr/>
            </a:pPr>
            <a:fld id="{1D981219-DC75-40C8-9026-1D6C8079D1BC}" type="slidenum">
              <a:rPr lang="tr-TR"/>
              <a:pPr>
                <a:defRPr/>
              </a:pPr>
              <a:t>‹#›</a:t>
            </a:fld>
            <a:endParaRPr lang="tr-TR"/>
          </a:p>
        </p:txBody>
      </p:sp>
    </p:spTree>
    <p:extLst>
      <p:ext uri="{BB962C8B-B14F-4D97-AF65-F5344CB8AC3E}">
        <p14:creationId xmlns:p14="http://schemas.microsoft.com/office/powerpoint/2010/main" val="3845315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tr-TR" smtClean="0"/>
              <a:t>Asıl başlık stili için tıklatın</a:t>
            </a:r>
            <a:endParaRPr lang="en-US"/>
          </a:p>
        </p:txBody>
      </p:sp>
      <p:sp>
        <p:nvSpPr>
          <p:cNvPr id="3" name="2 Metin Yer Tutucusu"/>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tr-TR" smtClean="0"/>
              <a:t>Asıl metin stillerini düzenlemek için tıklatın</a:t>
            </a:r>
          </a:p>
        </p:txBody>
      </p:sp>
      <p:sp>
        <p:nvSpPr>
          <p:cNvPr id="4" name="3 İçerik Yer Tutucusu"/>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4 Veri Yer Tutucusu"/>
          <p:cNvSpPr>
            <a:spLocks noGrp="1"/>
          </p:cNvSpPr>
          <p:nvPr>
            <p:ph type="dt" sz="half" idx="10"/>
          </p:nvPr>
        </p:nvSpPr>
        <p:spPr/>
        <p:txBody>
          <a:bodyPr/>
          <a:lstStyle>
            <a:lvl1pPr>
              <a:defRPr/>
            </a:lvl1pPr>
            <a:extLst/>
          </a:lstStyle>
          <a:p>
            <a:pPr>
              <a:defRPr/>
            </a:pPr>
            <a:fld id="{0BA5EC98-8840-4992-A1F7-6B2936947EF6}" type="datetimeFigureOut">
              <a:rPr lang="tr-TR"/>
              <a:pPr>
                <a:defRPr/>
              </a:pPr>
              <a:t>5.10.2018</a:t>
            </a:fld>
            <a:endParaRPr lang="tr-TR"/>
          </a:p>
        </p:txBody>
      </p:sp>
      <p:sp>
        <p:nvSpPr>
          <p:cNvPr id="6" name="5 Altbilgi Yer Tutucusu"/>
          <p:cNvSpPr>
            <a:spLocks noGrp="1"/>
          </p:cNvSpPr>
          <p:nvPr>
            <p:ph type="ftr" sz="quarter" idx="11"/>
          </p:nvPr>
        </p:nvSpPr>
        <p:spPr/>
        <p:txBody>
          <a:bodyPr/>
          <a:lstStyle>
            <a:lvl1pPr>
              <a:defRPr/>
            </a:lvl1pPr>
            <a:extLst/>
          </a:lstStyle>
          <a:p>
            <a:pPr>
              <a:defRPr/>
            </a:pPr>
            <a:endParaRPr lang="tr-TR"/>
          </a:p>
        </p:txBody>
      </p:sp>
      <p:sp>
        <p:nvSpPr>
          <p:cNvPr id="7" name="6 Slayt Numarası Yer Tutucusu"/>
          <p:cNvSpPr>
            <a:spLocks noGrp="1"/>
          </p:cNvSpPr>
          <p:nvPr>
            <p:ph type="sldNum" sz="quarter" idx="12"/>
          </p:nvPr>
        </p:nvSpPr>
        <p:spPr/>
        <p:txBody>
          <a:bodyPr/>
          <a:lstStyle>
            <a:lvl1pPr>
              <a:defRPr/>
            </a:lvl1pPr>
            <a:extLst/>
          </a:lstStyle>
          <a:p>
            <a:pPr>
              <a:defRPr/>
            </a:pPr>
            <a:fld id="{F98D3C41-648A-4750-B629-A037767E973D}" type="slidenum">
              <a:rPr lang="tr-TR"/>
              <a:pPr>
                <a:defRPr/>
              </a:pPr>
              <a:t>‹#›</a:t>
            </a:fld>
            <a:endParaRPr lang="tr-TR"/>
          </a:p>
        </p:txBody>
      </p:sp>
    </p:spTree>
    <p:extLst>
      <p:ext uri="{BB962C8B-B14F-4D97-AF65-F5344CB8AC3E}">
        <p14:creationId xmlns:p14="http://schemas.microsoft.com/office/powerpoint/2010/main" val="338350174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10 Serbest Form"/>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15 Serbest Form"/>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tr-TR"/>
          </a:p>
        </p:txBody>
      </p:sp>
      <p:sp>
        <p:nvSpPr>
          <p:cNvPr id="7" name="16 Dik Üçgen"/>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18 Düz Bağlayıcı"/>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19 Köşeli Çift Ayraç"/>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20 Köşeli Çift Ayraç"/>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3 Metin Yer Tutucusu"/>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tr-TR" smtClean="0"/>
              <a:t>Asıl metin stillerini düzenlemek için tıklatın</a:t>
            </a:r>
          </a:p>
        </p:txBody>
      </p:sp>
      <p:sp>
        <p:nvSpPr>
          <p:cNvPr id="3" name="2 Resim Yer Tutucusu"/>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tr-TR" noProof="0" smtClean="0"/>
              <a:t>Resim eklemek için simgeyi tıklatın</a:t>
            </a:r>
            <a:endParaRPr lang="en-US" noProof="0" dirty="0"/>
          </a:p>
        </p:txBody>
      </p:sp>
      <p:sp>
        <p:nvSpPr>
          <p:cNvPr id="2" name="1 Başlık"/>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tr-TR" smtClean="0"/>
              <a:t>Asıl başlık stili için tıklatın</a:t>
            </a:r>
            <a:endParaRPr lang="en-US"/>
          </a:p>
        </p:txBody>
      </p:sp>
      <p:sp>
        <p:nvSpPr>
          <p:cNvPr id="11" name="4 Veri Yer Tutucusu"/>
          <p:cNvSpPr>
            <a:spLocks noGrp="1"/>
          </p:cNvSpPr>
          <p:nvPr>
            <p:ph type="dt" sz="half" idx="10"/>
          </p:nvPr>
        </p:nvSpPr>
        <p:spPr/>
        <p:txBody>
          <a:bodyPr/>
          <a:lstStyle>
            <a:lvl1pPr>
              <a:defRPr>
                <a:solidFill>
                  <a:schemeClr val="tx1"/>
                </a:solidFill>
              </a:defRPr>
            </a:lvl1pPr>
            <a:extLst/>
          </a:lstStyle>
          <a:p>
            <a:pPr>
              <a:defRPr/>
            </a:pPr>
            <a:fld id="{94D36598-8F24-448D-ABE5-ACF130D78256}" type="datetimeFigureOut">
              <a:rPr lang="tr-TR"/>
              <a:pPr>
                <a:defRPr/>
              </a:pPr>
              <a:t>5.10.2018</a:t>
            </a:fld>
            <a:endParaRPr lang="tr-TR"/>
          </a:p>
        </p:txBody>
      </p:sp>
      <p:sp>
        <p:nvSpPr>
          <p:cNvPr id="12" name="5 Altbilgi Yer Tutucusu"/>
          <p:cNvSpPr>
            <a:spLocks noGrp="1"/>
          </p:cNvSpPr>
          <p:nvPr>
            <p:ph type="ftr" sz="quarter" idx="11"/>
          </p:nvPr>
        </p:nvSpPr>
        <p:spPr/>
        <p:txBody>
          <a:bodyPr/>
          <a:lstStyle>
            <a:lvl1pPr>
              <a:defRPr>
                <a:solidFill>
                  <a:schemeClr val="tx1"/>
                </a:solidFill>
              </a:defRPr>
            </a:lvl1pPr>
            <a:extLst/>
          </a:lstStyle>
          <a:p>
            <a:pPr>
              <a:defRPr/>
            </a:pPr>
            <a:endParaRPr lang="tr-TR"/>
          </a:p>
        </p:txBody>
      </p:sp>
      <p:sp>
        <p:nvSpPr>
          <p:cNvPr id="13" name="6 Slayt Numarası Yer Tutucusu"/>
          <p:cNvSpPr>
            <a:spLocks noGrp="1"/>
          </p:cNvSpPr>
          <p:nvPr>
            <p:ph type="sldNum" sz="quarter" idx="12"/>
          </p:nvPr>
        </p:nvSpPr>
        <p:spPr/>
        <p:txBody>
          <a:bodyPr/>
          <a:lstStyle>
            <a:lvl1pPr>
              <a:defRPr>
                <a:solidFill>
                  <a:schemeClr val="tx1"/>
                </a:solidFill>
              </a:defRPr>
            </a:lvl1pPr>
            <a:extLst/>
          </a:lstStyle>
          <a:p>
            <a:pPr>
              <a:defRPr/>
            </a:pPr>
            <a:fld id="{4BEAA9AD-6215-4FB3-9B84-2ED7847CDDE9}" type="slidenum">
              <a:rPr lang="tr-TR"/>
              <a:pPr>
                <a:defRPr/>
              </a:pPr>
              <a:t>‹#›</a:t>
            </a:fld>
            <a:endParaRPr lang="tr-TR"/>
          </a:p>
        </p:txBody>
      </p:sp>
    </p:spTree>
    <p:extLst>
      <p:ext uri="{BB962C8B-B14F-4D97-AF65-F5344CB8AC3E}">
        <p14:creationId xmlns:p14="http://schemas.microsoft.com/office/powerpoint/2010/main" val="170746652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12 Serbest Form"/>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27" name="11 Serbest Form"/>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tr-TR"/>
          </a:p>
        </p:txBody>
      </p:sp>
      <p:sp>
        <p:nvSpPr>
          <p:cNvPr id="14" name="13 Dik Üçgen"/>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14 Düz Bağlayıcı"/>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8 Başlık Yer Tutucusu"/>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tr-TR" smtClean="0"/>
              <a:t>Asıl başlık stili için tıklatın</a:t>
            </a:r>
            <a:endParaRPr lang="en-US"/>
          </a:p>
        </p:txBody>
      </p:sp>
      <p:sp>
        <p:nvSpPr>
          <p:cNvPr id="1033" name="29 Metin Yer Tutucusu"/>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en-US" smtClean="0"/>
              <a:t>Asıl metin stillerini düzenlemek için tıklatın</a:t>
            </a:r>
          </a:p>
          <a:p>
            <a:pPr lvl="1"/>
            <a:r>
              <a:rPr lang="tr-TR" altLang="en-US" smtClean="0"/>
              <a:t>İkinci düzey</a:t>
            </a:r>
          </a:p>
          <a:p>
            <a:pPr lvl="2"/>
            <a:r>
              <a:rPr lang="tr-TR" altLang="en-US" smtClean="0"/>
              <a:t>Üçüncü düzey</a:t>
            </a:r>
          </a:p>
          <a:p>
            <a:pPr lvl="3"/>
            <a:r>
              <a:rPr lang="tr-TR" altLang="en-US" smtClean="0"/>
              <a:t>Dördüncü düzey</a:t>
            </a:r>
          </a:p>
          <a:p>
            <a:pPr lvl="4"/>
            <a:r>
              <a:rPr lang="tr-TR" altLang="en-US" smtClean="0"/>
              <a:t>Beşinci düzey</a:t>
            </a:r>
            <a:endParaRPr lang="en-US" altLang="en-US" smtClean="0"/>
          </a:p>
        </p:txBody>
      </p:sp>
      <p:sp>
        <p:nvSpPr>
          <p:cNvPr id="10" name="9 Veri Yer Tutucusu"/>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E2691A9E-88ED-48C8-B967-167D589124B3}" type="datetimeFigureOut">
              <a:rPr lang="tr-TR"/>
              <a:pPr>
                <a:defRPr/>
              </a:pPr>
              <a:t>5.10.2018</a:t>
            </a:fld>
            <a:endParaRPr lang="tr-TR"/>
          </a:p>
        </p:txBody>
      </p:sp>
      <p:sp>
        <p:nvSpPr>
          <p:cNvPr id="22" name="21 Altbilgi Yer Tutucusu"/>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tr-TR"/>
          </a:p>
        </p:txBody>
      </p:sp>
      <p:sp>
        <p:nvSpPr>
          <p:cNvPr id="18" name="17 Slayt Numarası Yer Tutucusu"/>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cs typeface="+mn-cs"/>
              </a:defRPr>
            </a:lvl1pPr>
            <a:extLst/>
          </a:lstStyle>
          <a:p>
            <a:pPr>
              <a:defRPr/>
            </a:pPr>
            <a:fld id="{8483369A-B484-4D3B-9749-52BC7A21B856}"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809" r:id="rId1"/>
    <p:sldLayoutId id="2147483805" r:id="rId2"/>
    <p:sldLayoutId id="2147483810" r:id="rId3"/>
    <p:sldLayoutId id="2147483811" r:id="rId4"/>
    <p:sldLayoutId id="2147483812" r:id="rId5"/>
    <p:sldLayoutId id="2147483813" r:id="rId6"/>
    <p:sldLayoutId id="2147483806" r:id="rId7"/>
    <p:sldLayoutId id="2147483814" r:id="rId8"/>
    <p:sldLayoutId id="2147483815" r:id="rId9"/>
    <p:sldLayoutId id="2147483807" r:id="rId10"/>
    <p:sldLayoutId id="2147483808"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computerhope.com/histor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tr.wikipedia.org/wiki/Mant%C4%B1ksal" TargetMode="External"/><Relationship Id="rId2" Type="http://schemas.openxmlformats.org/officeDocument/2006/relationships/hyperlink" Target="http://tr.wikipedia.org/wiki/Aritmetik" TargetMode="External"/><Relationship Id="rId1" Type="http://schemas.openxmlformats.org/officeDocument/2006/relationships/slideLayout" Target="../slideLayouts/slideLayout2.xml"/><Relationship Id="rId4" Type="http://schemas.openxmlformats.org/officeDocument/2006/relationships/hyperlink" Target="http://tr.wikipedia.org/wiki/Yazma%C3%A7"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www.frmtr.com/bilgisayar-bilgileri/736255-ram-rom-ve-cesitleri-bilgisayar.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ikizero.info/index.php?q=aHR0cHM6Ly90ci53aWtpcGVkaWEub3JnL3dpa2kvRmFya19tYWtpbmVzaQ"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www.wikizero.info/index.php?q=aHR0cHM6Ly90ci53aWtpcGVkaWEub3JnL3cvaW5kZXgucGhwP3RpdGxlPVNvbmx1X2ZhcmtsYXImYWN0aW9uPWVkaXQmcmVkbGluaz0x"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wikizero.info/index.php?q=aHR0cHM6Ly90ci53aWtpcGVkaWEub3JnL3cvaW5kZXgucGhwP3RpdGxlPUFuYWxpdGlrX21ha2luZSZhY3Rpb249ZWRpdCZyZWRsaW5rPTE"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www.wikizero.info/index.php?q=aHR0cHM6Ly90ci53aWtpcGVkaWEub3JnL3dpa2kvRGVsaWtsaV9rYXJ0"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omputerhistory.org/timelin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eaLnBrk="1" fontAlgn="auto" hangingPunct="1">
              <a:spcAft>
                <a:spcPts val="0"/>
              </a:spcAft>
              <a:defRPr/>
            </a:pPr>
            <a:r>
              <a:rPr lang="tr-TR" sz="3800" dirty="0" smtClean="0"/>
              <a:t>BİLİŞİM SİSTEMLERİ MÜHENDİSLİĞİNE GİRİŞ</a:t>
            </a:r>
            <a:endParaRPr lang="tr-TR" sz="3800" dirty="0"/>
          </a:p>
        </p:txBody>
      </p:sp>
      <p:sp>
        <p:nvSpPr>
          <p:cNvPr id="5" name="Rectangle 10"/>
          <p:cNvSpPr>
            <a:spLocks noGrp="1" noChangeArrowheads="1"/>
          </p:cNvSpPr>
          <p:nvPr>
            <p:ph type="ftr" sz="quarter" idx="11"/>
          </p:nvPr>
        </p:nvSpPr>
        <p:spPr>
          <a:xfrm>
            <a:off x="2928938" y="6286500"/>
            <a:ext cx="2895600" cy="457200"/>
          </a:xfrm>
        </p:spPr>
        <p:txBody>
          <a:bodyPr/>
          <a:lstStyle/>
          <a:p>
            <a:pPr algn="ctr">
              <a:defRPr/>
            </a:pPr>
            <a:r>
              <a:rPr lang="tr-TR" b="1" dirty="0" smtClean="0"/>
              <a:t>Yard. Doç.Dr. Fatih ÇALLI</a:t>
            </a:r>
          </a:p>
          <a:p>
            <a:pPr algn="ctr">
              <a:defRPr/>
            </a:pPr>
            <a:r>
              <a:rPr lang="tr-TR" b="1" dirty="0" smtClean="0"/>
              <a:t>Sakarya Üniversitesi</a:t>
            </a:r>
          </a:p>
          <a:p>
            <a:pPr algn="ctr">
              <a:defRPr/>
            </a:pPr>
            <a:r>
              <a:rPr lang="tr-TR" b="1" dirty="0" smtClean="0"/>
              <a:t>fcalli@</a:t>
            </a:r>
            <a:r>
              <a:rPr lang="tr-TR" b="1" dirty="0" err="1" smtClean="0"/>
              <a:t>sakarya</a:t>
            </a:r>
            <a:r>
              <a:rPr lang="tr-TR" b="1" dirty="0" smtClean="0"/>
              <a:t>.edu.tr</a:t>
            </a:r>
            <a:endParaRPr lang="tr-TR" b="1" dirty="0"/>
          </a:p>
        </p:txBody>
      </p:sp>
      <p:sp>
        <p:nvSpPr>
          <p:cNvPr id="9221" name="Rectangle 11"/>
          <p:cNvSpPr>
            <a:spLocks noGrp="1" noChangeArrowheads="1"/>
          </p:cNvSpPr>
          <p:nvPr>
            <p:ph type="sldNum" sz="quarter" idx="12"/>
          </p:nvPr>
        </p:nvSpPr>
        <p:spPr bwMode="auto">
          <a:xfrm>
            <a:off x="6553200" y="6248400"/>
            <a:ext cx="2133600" cy="471488"/>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3A75345-F900-44F3-AA6F-B891356D7811}" type="slidenum">
              <a:rPr lang="tr-TR" smtClean="0"/>
              <a:pPr fontAlgn="base">
                <a:spcBef>
                  <a:spcPct val="0"/>
                </a:spcBef>
                <a:spcAft>
                  <a:spcPct val="0"/>
                </a:spcAft>
                <a:defRPr/>
              </a:pPr>
              <a:t>1</a:t>
            </a:fld>
            <a:endParaRPr lang="tr-TR" smtClean="0"/>
          </a:p>
        </p:txBody>
      </p:sp>
      <p:sp>
        <p:nvSpPr>
          <p:cNvPr id="2" name="Alt Başlık 1"/>
          <p:cNvSpPr>
            <a:spLocks noGrp="1"/>
          </p:cNvSpPr>
          <p:nvPr>
            <p:ph type="subTitle" idx="1"/>
          </p:nvPr>
        </p:nvSpPr>
        <p:spPr>
          <a:xfrm>
            <a:off x="685800" y="3611563"/>
            <a:ext cx="7772400" cy="1200150"/>
          </a:xfrm>
        </p:spPr>
        <p:txBody>
          <a:bodyPr/>
          <a:lstStyle/>
          <a:p>
            <a:pPr marR="0"/>
            <a:r>
              <a:rPr lang="tr-TR" altLang="tr-TR" dirty="0"/>
              <a:t>2</a:t>
            </a:r>
            <a:r>
              <a:rPr lang="en-US" altLang="tr-TR" smtClean="0"/>
              <a:t>.</a:t>
            </a:r>
            <a:r>
              <a:rPr lang="en-US" altLang="tr-TR" dirty="0" err="1" smtClean="0"/>
              <a:t>Hafta</a:t>
            </a:r>
            <a:endParaRPr lang="en-US" altLang="tr-TR" dirty="0" smtClean="0"/>
          </a:p>
          <a:p>
            <a:pPr marR="0"/>
            <a:endParaRPr lang="en-US" altLang="tr-TR"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defRPr/>
            </a:pPr>
            <a:r>
              <a:rPr lang="tr-TR" dirty="0" smtClean="0"/>
              <a:t>Bilgisayarın Tarihçesi</a:t>
            </a:r>
            <a:endParaRPr lang="tr-TR" dirty="0"/>
          </a:p>
        </p:txBody>
      </p:sp>
      <p:pic>
        <p:nvPicPr>
          <p:cNvPr id="1638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8406" y="1481138"/>
            <a:ext cx="3587187"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3419872" y="6165304"/>
            <a:ext cx="2736304" cy="369332"/>
          </a:xfrm>
          <a:prstGeom prst="rect">
            <a:avLst/>
          </a:prstGeom>
          <a:noFill/>
        </p:spPr>
        <p:txBody>
          <a:bodyPr wrap="square" rtlCol="0">
            <a:spAutoFit/>
          </a:bodyPr>
          <a:lstStyle/>
          <a:p>
            <a:r>
              <a:rPr lang="tr-TR" dirty="0"/>
              <a:t>1947: </a:t>
            </a:r>
            <a:r>
              <a:rPr lang="tr-TR" dirty="0" err="1"/>
              <a:t>Transistör</a:t>
            </a:r>
            <a:endParaRPr lang="tr-T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dirty="0" smtClean="0"/>
              <a:t>Bilgisayarın Tarihçesi</a:t>
            </a:r>
            <a:endParaRPr lang="tr-TR" dirty="0"/>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075" y="1981994"/>
            <a:ext cx="565785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2267744" y="5805264"/>
            <a:ext cx="4896544" cy="738664"/>
          </a:xfrm>
          <a:prstGeom prst="rect">
            <a:avLst/>
          </a:prstGeom>
          <a:noFill/>
        </p:spPr>
        <p:txBody>
          <a:bodyPr wrap="square" rtlCol="0">
            <a:spAutoFit/>
          </a:bodyPr>
          <a:lstStyle/>
          <a:p>
            <a:r>
              <a:rPr lang="tr-TR" sz="1400" dirty="0"/>
              <a:t>1954: </a:t>
            </a:r>
            <a:r>
              <a:rPr lang="tr-TR" sz="1400" dirty="0" err="1"/>
              <a:t>Transistörün</a:t>
            </a:r>
            <a:r>
              <a:rPr lang="tr-TR" sz="1400" dirty="0"/>
              <a:t> mucitleri John </a:t>
            </a:r>
            <a:r>
              <a:rPr lang="tr-TR" sz="1400" dirty="0" err="1"/>
              <a:t>Bardeen</a:t>
            </a:r>
            <a:r>
              <a:rPr lang="tr-TR" sz="1400" dirty="0"/>
              <a:t>, William </a:t>
            </a:r>
            <a:r>
              <a:rPr lang="tr-TR" sz="1400" dirty="0" err="1"/>
              <a:t>Shockley</a:t>
            </a:r>
            <a:r>
              <a:rPr lang="tr-TR" sz="1400" dirty="0"/>
              <a:t> ve </a:t>
            </a:r>
            <a:r>
              <a:rPr lang="tr-TR" sz="1400" dirty="0" err="1"/>
              <a:t>Walter</a:t>
            </a:r>
            <a:r>
              <a:rPr lang="tr-TR" sz="1400" dirty="0"/>
              <a:t> </a:t>
            </a:r>
            <a:r>
              <a:rPr lang="tr-TR" sz="1400" dirty="0" err="1"/>
              <a:t>Brattain</a:t>
            </a:r>
            <a:r>
              <a:rPr lang="tr-TR" sz="1400" dirty="0"/>
              <a:t>. Çalışmalarından ötürü Nobel Fizik Ödülü'ne hak kazandılar.</a:t>
            </a:r>
          </a:p>
        </p:txBody>
      </p:sp>
    </p:spTree>
    <p:extLst>
      <p:ext uri="{BB962C8B-B14F-4D97-AF65-F5344CB8AC3E}">
        <p14:creationId xmlns:p14="http://schemas.microsoft.com/office/powerpoint/2010/main" val="469097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921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0032" y="2204864"/>
            <a:ext cx="3863191" cy="2588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899592" y="1772816"/>
            <a:ext cx="3168352" cy="2862322"/>
          </a:xfrm>
          <a:prstGeom prst="rect">
            <a:avLst/>
          </a:prstGeom>
          <a:noFill/>
        </p:spPr>
        <p:txBody>
          <a:bodyPr wrap="square" rtlCol="0">
            <a:spAutoFit/>
          </a:bodyPr>
          <a:lstStyle/>
          <a:p>
            <a:r>
              <a:rPr lang="tr-TR" dirty="0"/>
              <a:t>1958: Entegre Devre. Tüm bilgisayarların en temel bileşenlerinden olan entegre develer, daha küçük ve çok daha ucuz bilgisayarların yapımına olanak sağladı. Bu da bilgisayarın hızlı yayılma sürecini </a:t>
            </a:r>
            <a:r>
              <a:rPr lang="tr-TR" dirty="0" err="1"/>
              <a:t>başlattı.Fotoğrafta</a:t>
            </a:r>
            <a:r>
              <a:rPr lang="tr-TR" dirty="0"/>
              <a:t> ilk çalışan entegre devrelerden biri görülüyor.</a:t>
            </a:r>
          </a:p>
        </p:txBody>
      </p:sp>
    </p:spTree>
    <p:extLst>
      <p:ext uri="{BB962C8B-B14F-4D97-AF65-F5344CB8AC3E}">
        <p14:creationId xmlns:p14="http://schemas.microsoft.com/office/powerpoint/2010/main" val="164705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931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44008" y="2276872"/>
            <a:ext cx="3924043" cy="2999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971600" y="2060848"/>
            <a:ext cx="3312368" cy="1477328"/>
          </a:xfrm>
          <a:prstGeom prst="rect">
            <a:avLst/>
          </a:prstGeom>
          <a:noFill/>
        </p:spPr>
        <p:txBody>
          <a:bodyPr wrap="square" rtlCol="0">
            <a:spAutoFit/>
          </a:bodyPr>
          <a:lstStyle/>
          <a:p>
            <a:r>
              <a:rPr lang="tr-TR" dirty="0"/>
              <a:t>Entegre devrenin mucidi </a:t>
            </a:r>
            <a:r>
              <a:rPr lang="tr-TR" dirty="0" err="1"/>
              <a:t>Jack</a:t>
            </a:r>
            <a:r>
              <a:rPr lang="tr-TR" dirty="0"/>
              <a:t> </a:t>
            </a:r>
            <a:r>
              <a:rPr lang="tr-TR" dirty="0" err="1"/>
              <a:t>Kilby</a:t>
            </a:r>
            <a:r>
              <a:rPr lang="tr-TR" dirty="0"/>
              <a:t>, 2000 yılında Texas Instruments firmasını ziyaret ederken görülüyor. Buluşu için Nobel Fizik Ödülü kazandı.</a:t>
            </a:r>
          </a:p>
        </p:txBody>
      </p:sp>
    </p:spTree>
    <p:extLst>
      <p:ext uri="{BB962C8B-B14F-4D97-AF65-F5344CB8AC3E}">
        <p14:creationId xmlns:p14="http://schemas.microsoft.com/office/powerpoint/2010/main" val="195915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942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9992" y="2276872"/>
            <a:ext cx="417646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899592" y="2060848"/>
            <a:ext cx="2808312" cy="2031325"/>
          </a:xfrm>
          <a:prstGeom prst="rect">
            <a:avLst/>
          </a:prstGeom>
          <a:noFill/>
        </p:spPr>
        <p:txBody>
          <a:bodyPr wrap="square" rtlCol="0">
            <a:spAutoFit/>
          </a:bodyPr>
          <a:lstStyle/>
          <a:p>
            <a:r>
              <a:rPr lang="tr-TR" dirty="0"/>
              <a:t>1963: Fare. Douglas </a:t>
            </a:r>
            <a:r>
              <a:rPr lang="tr-TR" dirty="0" err="1"/>
              <a:t>Englebart</a:t>
            </a:r>
            <a:r>
              <a:rPr lang="tr-TR" dirty="0"/>
              <a:t> ve Stanford Üniversitesi'ndeki ekibin geliştirdiği bu ilk model, kablosu kuyruğa benzediği için 'fare' olarak adlandırıldı.</a:t>
            </a:r>
          </a:p>
        </p:txBody>
      </p:sp>
    </p:spTree>
    <p:extLst>
      <p:ext uri="{BB962C8B-B14F-4D97-AF65-F5344CB8AC3E}">
        <p14:creationId xmlns:p14="http://schemas.microsoft.com/office/powerpoint/2010/main" val="91887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95234" name="Picture 2" descr="Bilgisayarın resimli tari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2132856"/>
            <a:ext cx="4611610" cy="3594572"/>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p:cNvSpPr txBox="1"/>
          <p:nvPr/>
        </p:nvSpPr>
        <p:spPr>
          <a:xfrm>
            <a:off x="683568" y="2060848"/>
            <a:ext cx="2808312" cy="3554819"/>
          </a:xfrm>
          <a:prstGeom prst="rect">
            <a:avLst/>
          </a:prstGeom>
          <a:noFill/>
        </p:spPr>
        <p:txBody>
          <a:bodyPr wrap="square" rtlCol="0">
            <a:spAutoFit/>
          </a:bodyPr>
          <a:lstStyle/>
          <a:p>
            <a:r>
              <a:rPr lang="tr-TR" sz="1500" dirty="0" smtClean="0"/>
              <a:t>Yaklaşık </a:t>
            </a:r>
            <a:r>
              <a:rPr lang="tr-TR" sz="1500" dirty="0"/>
              <a:t>35 kilogram ağırlığında, 1mhz işlemciye ve ortalama olarak 2kb hafızaya sahip, tüm </a:t>
            </a:r>
            <a:r>
              <a:rPr lang="tr-TR" sz="1500" dirty="0" err="1"/>
              <a:t>apollo</a:t>
            </a:r>
            <a:r>
              <a:rPr lang="tr-TR" sz="1500" dirty="0"/>
              <a:t> projelerinde astronotları aya götürüp getiren bilgisayar. </a:t>
            </a:r>
            <a:r>
              <a:rPr lang="tr-TR" sz="1500" dirty="0" smtClean="0"/>
              <a:t/>
            </a:r>
            <a:br>
              <a:rPr lang="tr-TR" sz="1500" dirty="0" smtClean="0"/>
            </a:br>
            <a:r>
              <a:rPr lang="tr-TR" sz="1500" dirty="0" smtClean="0"/>
              <a:t/>
            </a:r>
            <a:br>
              <a:rPr lang="tr-TR" sz="1500" dirty="0" smtClean="0"/>
            </a:br>
            <a:r>
              <a:rPr lang="tr-TR" sz="1500" dirty="0" smtClean="0"/>
              <a:t>Günümüz </a:t>
            </a:r>
            <a:r>
              <a:rPr lang="tr-TR" sz="1500" dirty="0"/>
              <a:t>bilgisayarlarından binlerce defa </a:t>
            </a:r>
            <a:r>
              <a:rPr lang="tr-TR" sz="1500" dirty="0" err="1"/>
              <a:t>yavas</a:t>
            </a:r>
            <a:r>
              <a:rPr lang="tr-TR" sz="1500" dirty="0"/>
              <a:t> işlemciye ve en az on binlerce kat küçük hafıza alanına, ki sahip olduğu hafıza, bugün bir </a:t>
            </a:r>
            <a:r>
              <a:rPr lang="tr-TR" sz="1500" dirty="0" err="1"/>
              <a:t>word</a:t>
            </a:r>
            <a:r>
              <a:rPr lang="tr-TR" sz="1500" dirty="0"/>
              <a:t> belgesinde yazılan "2k" harfleri yazıldığında dolmaktadır, müthiş iş çıkarmıştır.</a:t>
            </a:r>
          </a:p>
        </p:txBody>
      </p:sp>
    </p:spTree>
    <p:extLst>
      <p:ext uri="{BB962C8B-B14F-4D97-AF65-F5344CB8AC3E}">
        <p14:creationId xmlns:p14="http://schemas.microsoft.com/office/powerpoint/2010/main" val="2839384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3 İçerik Yer Tutucusu" descr="Apple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985838"/>
            <a:ext cx="5040312" cy="3335337"/>
          </a:xfrm>
        </p:spPr>
      </p:pic>
      <p:sp>
        <p:nvSpPr>
          <p:cNvPr id="17411" name="Metin kutusu 1"/>
          <p:cNvSpPr txBox="1">
            <a:spLocks noChangeArrowheads="1"/>
          </p:cNvSpPr>
          <p:nvPr/>
        </p:nvSpPr>
        <p:spPr bwMode="auto">
          <a:xfrm>
            <a:off x="6227763" y="1125538"/>
            <a:ext cx="2232025"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tr-TR" altLang="tr-TR"/>
              <a:t>Steve Jobs’ın 1976 yılında 600 dolara sattığı ilk bilgisayar The Apple 1, New York’ta yapılan müzayedede 365 bin dolara alıcı buldu. Rustik tasarımda kişisel bilgisayar olarak Steve Jobs’un Kaliforniya’nın Los Altos şehrindeki aile garajında üretilen Apple 1, Jobs tarafından işadamı Charles Ricketts’e 1976 yılında 600 dolara satılmıştı.</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075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844824"/>
            <a:ext cx="4052906" cy="33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899592" y="1988840"/>
            <a:ext cx="2448272" cy="646331"/>
          </a:xfrm>
          <a:prstGeom prst="rect">
            <a:avLst/>
          </a:prstGeom>
          <a:noFill/>
        </p:spPr>
        <p:txBody>
          <a:bodyPr wrap="square" rtlCol="0">
            <a:spAutoFit/>
          </a:bodyPr>
          <a:lstStyle/>
          <a:p>
            <a:r>
              <a:rPr lang="tr-TR" dirty="0"/>
              <a:t>Nisan 1976: Apple I demonstrasyonu</a:t>
            </a:r>
          </a:p>
        </p:txBody>
      </p:sp>
    </p:spTree>
    <p:extLst>
      <p:ext uri="{BB962C8B-B14F-4D97-AF65-F5344CB8AC3E}">
        <p14:creationId xmlns:p14="http://schemas.microsoft.com/office/powerpoint/2010/main" val="135603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3 İçerik Yer Tutucusu" descr="ilkbilgisayar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908050"/>
            <a:ext cx="4037013" cy="5059363"/>
          </a:xfrm>
        </p:spPr>
      </p:pic>
      <p:sp>
        <p:nvSpPr>
          <p:cNvPr id="3" name="2 Başlık"/>
          <p:cNvSpPr>
            <a:spLocks noGrp="1"/>
          </p:cNvSpPr>
          <p:nvPr>
            <p:ph type="title"/>
          </p:nvPr>
        </p:nvSpPr>
        <p:spPr>
          <a:xfrm>
            <a:off x="4860032" y="274638"/>
            <a:ext cx="3826768" cy="5746650"/>
          </a:xfrm>
        </p:spPr>
        <p:txBody>
          <a:bodyPr>
            <a:normAutofit fontScale="90000"/>
          </a:bodyPr>
          <a:lstStyle/>
          <a:p>
            <a:pPr>
              <a:defRPr/>
            </a:pPr>
            <a:r>
              <a:rPr lang="tr-TR" dirty="0" smtClean="0"/>
              <a:t>TÜRKİYEDEKİ İLK BİLGİSAYAR</a:t>
            </a:r>
            <a:br>
              <a:rPr lang="tr-TR" dirty="0" smtClean="0"/>
            </a:br>
            <a:r>
              <a:rPr lang="tr-TR" sz="3600" dirty="0" smtClean="0"/>
              <a:t>"IBM-650 Data </a:t>
            </a:r>
            <a:r>
              <a:rPr lang="tr-TR" sz="3600" dirty="0" err="1" smtClean="0"/>
              <a:t>Processing</a:t>
            </a:r>
            <a:r>
              <a:rPr lang="tr-TR" sz="3600" dirty="0" smtClean="0"/>
              <a:t> </a:t>
            </a:r>
            <a:r>
              <a:rPr lang="tr-TR" sz="3600" dirty="0" err="1" smtClean="0"/>
              <a:t>Machine</a:t>
            </a:r>
            <a:r>
              <a:rPr lang="tr-TR" sz="3600" dirty="0" smtClean="0"/>
              <a:t>" isimli bu bilgisayar 1960 yılında hizmete girmiş ve yaklaşık 12 yıl kullanılmıştır.</a:t>
            </a:r>
            <a:br>
              <a:rPr lang="tr-TR" sz="3600" dirty="0" smtClean="0"/>
            </a:br>
            <a:r>
              <a:rPr lang="tr-TR" sz="3600" dirty="0" smtClean="0"/>
              <a:t>(KGM)</a:t>
            </a:r>
            <a:endParaRPr lang="tr-TR"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085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95936" y="1988840"/>
            <a:ext cx="4270173" cy="3119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1115616" y="2276872"/>
            <a:ext cx="2160240" cy="2677656"/>
          </a:xfrm>
          <a:prstGeom prst="rect">
            <a:avLst/>
          </a:prstGeom>
          <a:noFill/>
        </p:spPr>
        <p:txBody>
          <a:bodyPr wrap="square" rtlCol="0">
            <a:spAutoFit/>
          </a:bodyPr>
          <a:lstStyle/>
          <a:p>
            <a:r>
              <a:rPr lang="tr-TR" sz="1400" dirty="0"/>
              <a:t>1980: </a:t>
            </a:r>
            <a:r>
              <a:rPr lang="tr-TR" sz="1400" dirty="0" err="1"/>
              <a:t>Ctrl+Alt+Del'in</a:t>
            </a:r>
            <a:r>
              <a:rPr lang="tr-TR" sz="1400" dirty="0"/>
              <a:t> icadı. Basit gibi görünüyor ama IBM PC ekibinin üyesi David </a:t>
            </a:r>
            <a:r>
              <a:rPr lang="tr-TR" sz="1400" dirty="0" err="1"/>
              <a:t>Bradley</a:t>
            </a:r>
            <a:r>
              <a:rPr lang="tr-TR" sz="1400" dirty="0"/>
              <a:t> sayesinde, bilgisayarımızı sık sık kapatıp açmak zorunda kalmıyoruz. Fotoğrafta </a:t>
            </a:r>
            <a:r>
              <a:rPr lang="tr-TR" sz="1400" dirty="0" err="1"/>
              <a:t>Bradley</a:t>
            </a:r>
            <a:r>
              <a:rPr lang="tr-TR" sz="1400" dirty="0"/>
              <a:t>, ilk IBM bilgisayarlardan birinin başında otururken görülüyor (2001)</a:t>
            </a:r>
          </a:p>
        </p:txBody>
      </p:sp>
    </p:spTree>
    <p:extLst>
      <p:ext uri="{BB962C8B-B14F-4D97-AF65-F5344CB8AC3E}">
        <p14:creationId xmlns:p14="http://schemas.microsoft.com/office/powerpoint/2010/main" val="251938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İçerik Yer Tutucusu"/>
          <p:cNvSpPr>
            <a:spLocks noGrp="1"/>
          </p:cNvSpPr>
          <p:nvPr>
            <p:ph idx="1"/>
          </p:nvPr>
        </p:nvSpPr>
        <p:spPr/>
        <p:txBody>
          <a:bodyPr/>
          <a:lstStyle/>
          <a:p>
            <a:pPr eaLnBrk="1" hangingPunct="1"/>
            <a:r>
              <a:rPr lang="tr-TR" altLang="en-US" sz="1600" smtClean="0"/>
              <a:t>M.Ö. 600 'de hareketli parçalara sahip ilk hesap makinesi ABACUS </a:t>
            </a:r>
          </a:p>
          <a:p>
            <a:pPr eaLnBrk="1" hangingPunct="1"/>
            <a:r>
              <a:rPr lang="tr-TR" altLang="en-US" sz="1600" smtClean="0"/>
              <a:t>1642 İlk ticari mekanik (dişli çarklardan oluşan) hesap makinesi Blaise Pascal tarafından icat edildi. Sadece toplama ve çıkarma yapabilen bu makineden 50 adet satılabildi.</a:t>
            </a:r>
          </a:p>
          <a:p>
            <a:pPr eaLnBrk="1" hangingPunct="1"/>
            <a:r>
              <a:rPr lang="tr-TR" altLang="en-US" sz="1600" smtClean="0"/>
              <a:t>1946 yılında ENIAC tarafından (Electronic Numerical Integrator and Calculator); saniyede 5000 aritmetik işlem yapma özelliği ile o zamanki çok yüksek hıza ulaştı.</a:t>
            </a:r>
          </a:p>
          <a:p>
            <a:pPr eaLnBrk="1" hangingPunct="1"/>
            <a:r>
              <a:rPr lang="tr-TR" altLang="en-US" sz="1600" smtClean="0">
                <a:hlinkClick r:id="rId2"/>
              </a:rPr>
              <a:t>http://www.computerhope.com/history/</a:t>
            </a:r>
            <a:endParaRPr lang="tr-TR" altLang="en-US" sz="1600" smtClean="0"/>
          </a:p>
          <a:p>
            <a:pPr eaLnBrk="1" hangingPunct="1"/>
            <a:endParaRPr lang="tr-TR" altLang="en-US" sz="1600" smtClean="0"/>
          </a:p>
          <a:p>
            <a:pPr eaLnBrk="1" hangingPunct="1"/>
            <a:endParaRPr lang="tr-TR" altLang="en-US"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Bilgisayarın Tarihçesi</a:t>
            </a:r>
            <a:endParaRPr lang="tr-T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095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075" y="1520031"/>
            <a:ext cx="4845149" cy="3809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2051720" y="5589240"/>
            <a:ext cx="4176464" cy="369332"/>
          </a:xfrm>
          <a:prstGeom prst="rect">
            <a:avLst/>
          </a:prstGeom>
          <a:noFill/>
        </p:spPr>
        <p:txBody>
          <a:bodyPr wrap="square" rtlCol="0">
            <a:spAutoFit/>
          </a:bodyPr>
          <a:lstStyle/>
          <a:p>
            <a:r>
              <a:rPr lang="tr-TR" dirty="0"/>
              <a:t>12 Ağustos 1981: IBM PC</a:t>
            </a:r>
          </a:p>
        </p:txBody>
      </p:sp>
    </p:spTree>
    <p:extLst>
      <p:ext uri="{BB962C8B-B14F-4D97-AF65-F5344CB8AC3E}">
        <p14:creationId xmlns:p14="http://schemas.microsoft.com/office/powerpoint/2010/main" val="329222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105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075" y="1958182"/>
            <a:ext cx="5277197" cy="3331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2267744" y="5517232"/>
            <a:ext cx="5112568" cy="1200329"/>
          </a:xfrm>
          <a:prstGeom prst="rect">
            <a:avLst/>
          </a:prstGeom>
          <a:noFill/>
        </p:spPr>
        <p:txBody>
          <a:bodyPr wrap="square" rtlCol="0">
            <a:spAutoFit/>
          </a:bodyPr>
          <a:lstStyle/>
          <a:p>
            <a:r>
              <a:rPr lang="tr-TR" dirty="0"/>
              <a:t>24 Ocak 1984: İlk Apple Macintosh 128K bilgisayar.</a:t>
            </a:r>
          </a:p>
          <a:p>
            <a:r>
              <a:rPr lang="tr-TR" dirty="0"/>
              <a:t/>
            </a:r>
            <a:br>
              <a:rPr lang="tr-TR" dirty="0"/>
            </a:br>
            <a:endParaRPr lang="tr-TR" dirty="0"/>
          </a:p>
        </p:txBody>
      </p:sp>
    </p:spTree>
    <p:extLst>
      <p:ext uri="{BB962C8B-B14F-4D97-AF65-F5344CB8AC3E}">
        <p14:creationId xmlns:p14="http://schemas.microsoft.com/office/powerpoint/2010/main" val="1370670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116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7944" y="1700808"/>
            <a:ext cx="4255191" cy="346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827584" y="1700808"/>
            <a:ext cx="2664296" cy="4247317"/>
          </a:xfrm>
          <a:prstGeom prst="rect">
            <a:avLst/>
          </a:prstGeom>
          <a:noFill/>
        </p:spPr>
        <p:txBody>
          <a:bodyPr wrap="square" rtlCol="0">
            <a:spAutoFit/>
          </a:bodyPr>
          <a:lstStyle/>
          <a:p>
            <a:r>
              <a:rPr lang="tr-TR" dirty="0"/>
              <a:t>6 Haziran 1984: </a:t>
            </a:r>
            <a:r>
              <a:rPr lang="tr-TR" dirty="0" err="1"/>
              <a:t>Tetris</a:t>
            </a:r>
            <a:r>
              <a:rPr lang="tr-TR" dirty="0"/>
              <a:t>. Sovyet bilimci </a:t>
            </a:r>
            <a:r>
              <a:rPr lang="tr-TR" dirty="0" err="1"/>
              <a:t>Aleksey</a:t>
            </a:r>
            <a:r>
              <a:rPr lang="tr-TR" dirty="0"/>
              <a:t> </a:t>
            </a:r>
            <a:r>
              <a:rPr lang="tr-TR" dirty="0" err="1"/>
              <a:t>Pajitnov</a:t>
            </a:r>
            <a:r>
              <a:rPr lang="tr-TR" dirty="0"/>
              <a:t> tarafından yazılan bilgisayar oyunu, küresel bir fenomen haline geldi. </a:t>
            </a:r>
            <a:r>
              <a:rPr lang="tr-TR" dirty="0" err="1"/>
              <a:t>Nintendo'nun</a:t>
            </a:r>
            <a:r>
              <a:rPr lang="tr-TR" dirty="0"/>
              <a:t> Game Boy portatif oyun </a:t>
            </a:r>
            <a:r>
              <a:rPr lang="tr-TR" dirty="0" err="1"/>
              <a:t>konsolununu</a:t>
            </a:r>
            <a:r>
              <a:rPr lang="tr-TR" dirty="0"/>
              <a:t> başarısının ardındaki itici güç olan </a:t>
            </a:r>
            <a:r>
              <a:rPr lang="tr-TR" dirty="0" err="1"/>
              <a:t>Tetris</a:t>
            </a:r>
            <a:r>
              <a:rPr lang="tr-TR" dirty="0"/>
              <a:t>, hala çok popüler ve bugüne kadar 100 milyondan fazla cep telefonuna indirildi.</a:t>
            </a:r>
          </a:p>
        </p:txBody>
      </p:sp>
    </p:spTree>
    <p:extLst>
      <p:ext uri="{BB962C8B-B14F-4D97-AF65-F5344CB8AC3E}">
        <p14:creationId xmlns:p14="http://schemas.microsoft.com/office/powerpoint/2010/main" val="3307183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126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55976" y="2204864"/>
            <a:ext cx="4092963" cy="2738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899592" y="2060848"/>
            <a:ext cx="2592288" cy="2585323"/>
          </a:xfrm>
          <a:prstGeom prst="rect">
            <a:avLst/>
          </a:prstGeom>
          <a:noFill/>
        </p:spPr>
        <p:txBody>
          <a:bodyPr wrap="square" rtlCol="0">
            <a:spAutoFit/>
          </a:bodyPr>
          <a:lstStyle/>
          <a:p>
            <a:r>
              <a:rPr lang="tr-TR" dirty="0" smtClean="0"/>
              <a:t>23 Ekim 2001: iPod. </a:t>
            </a:r>
            <a:r>
              <a:rPr lang="tr-TR" dirty="0" err="1" smtClean="0"/>
              <a:t>Apple'ın</a:t>
            </a:r>
            <a:r>
              <a:rPr lang="tr-TR" dirty="0" smtClean="0"/>
              <a:t> portatif dijital müzik çaları ve beraberinde gelen </a:t>
            </a:r>
            <a:r>
              <a:rPr lang="tr-TR" dirty="0" err="1" smtClean="0"/>
              <a:t>iTunes</a:t>
            </a:r>
            <a:r>
              <a:rPr lang="tr-TR" dirty="0" smtClean="0"/>
              <a:t> yazılımı, CD pazarının ufalmasına karşın müzikten para kazanılabileceğini göstermişti.</a:t>
            </a:r>
            <a:endParaRPr lang="tr-TR" dirty="0"/>
          </a:p>
        </p:txBody>
      </p:sp>
    </p:spTree>
    <p:extLst>
      <p:ext uri="{BB962C8B-B14F-4D97-AF65-F5344CB8AC3E}">
        <p14:creationId xmlns:p14="http://schemas.microsoft.com/office/powerpoint/2010/main" val="1217881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136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9872" y="2060848"/>
            <a:ext cx="4624499" cy="308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683568" y="1988840"/>
            <a:ext cx="2160240" cy="3693319"/>
          </a:xfrm>
          <a:prstGeom prst="rect">
            <a:avLst/>
          </a:prstGeom>
          <a:noFill/>
        </p:spPr>
        <p:txBody>
          <a:bodyPr wrap="square" rtlCol="0">
            <a:spAutoFit/>
          </a:bodyPr>
          <a:lstStyle/>
          <a:p>
            <a:r>
              <a:rPr lang="tr-TR" dirty="0" smtClean="0">
                <a:effectLst/>
              </a:rPr>
              <a:t>3 Nisan 2010: </a:t>
            </a:r>
            <a:r>
              <a:rPr lang="tr-TR" dirty="0" err="1" smtClean="0">
                <a:effectLst/>
              </a:rPr>
              <a:t>iPad</a:t>
            </a:r>
            <a:r>
              <a:rPr lang="tr-TR" dirty="0" smtClean="0">
                <a:effectLst/>
              </a:rPr>
              <a:t>. Tablet dönemini başlatan </a:t>
            </a:r>
            <a:r>
              <a:rPr lang="tr-TR" dirty="0" err="1" smtClean="0">
                <a:effectLst/>
              </a:rPr>
              <a:t>iPad'e</a:t>
            </a:r>
            <a:r>
              <a:rPr lang="tr-TR" dirty="0" smtClean="0">
                <a:effectLst/>
              </a:rPr>
              <a:t> sahip olmak için geceyi kuyrukta geçiren bir müşteri, Manhattan'daki Apple </a:t>
            </a:r>
            <a:r>
              <a:rPr lang="tr-TR" dirty="0" err="1" smtClean="0">
                <a:effectLst/>
              </a:rPr>
              <a:t>mağazasıdan</a:t>
            </a:r>
            <a:r>
              <a:rPr lang="tr-TR" dirty="0" smtClean="0">
                <a:effectLst/>
              </a:rPr>
              <a:t> mutlu ayrılırken.</a:t>
            </a:r>
          </a:p>
          <a:p>
            <a:r>
              <a:rPr lang="tr-TR" dirty="0" smtClean="0">
                <a:effectLst/>
              </a:rPr>
              <a:t/>
            </a:r>
            <a:br>
              <a:rPr lang="tr-TR" dirty="0" smtClean="0">
                <a:effectLst/>
              </a:rPr>
            </a:br>
            <a:endParaRPr lang="tr-TR" dirty="0"/>
          </a:p>
        </p:txBody>
      </p:sp>
    </p:spTree>
    <p:extLst>
      <p:ext uri="{BB962C8B-B14F-4D97-AF65-F5344CB8AC3E}">
        <p14:creationId xmlns:p14="http://schemas.microsoft.com/office/powerpoint/2010/main" val="3251023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tr-TR"/>
          </a:p>
        </p:txBody>
      </p:sp>
      <p:pic>
        <p:nvPicPr>
          <p:cNvPr id="1136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9872" y="2060848"/>
            <a:ext cx="4624499" cy="308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683568" y="1988840"/>
            <a:ext cx="2160240" cy="3693319"/>
          </a:xfrm>
          <a:prstGeom prst="rect">
            <a:avLst/>
          </a:prstGeom>
          <a:noFill/>
        </p:spPr>
        <p:txBody>
          <a:bodyPr wrap="square" rtlCol="0">
            <a:spAutoFit/>
          </a:bodyPr>
          <a:lstStyle/>
          <a:p>
            <a:r>
              <a:rPr lang="tr-TR" dirty="0" smtClean="0">
                <a:effectLst/>
              </a:rPr>
              <a:t>3 Nisan 2010: </a:t>
            </a:r>
            <a:r>
              <a:rPr lang="tr-TR" dirty="0" err="1" smtClean="0">
                <a:effectLst/>
              </a:rPr>
              <a:t>iPad</a:t>
            </a:r>
            <a:r>
              <a:rPr lang="tr-TR" dirty="0" smtClean="0">
                <a:effectLst/>
              </a:rPr>
              <a:t>. Tablet dönemini başlatan </a:t>
            </a:r>
            <a:r>
              <a:rPr lang="tr-TR" dirty="0" err="1" smtClean="0">
                <a:effectLst/>
              </a:rPr>
              <a:t>iPad'e</a:t>
            </a:r>
            <a:r>
              <a:rPr lang="tr-TR" dirty="0" smtClean="0">
                <a:effectLst/>
              </a:rPr>
              <a:t> sahip olmak için geceyi kuyrukta geçiren bir müşteri, Manhattan'daki Apple </a:t>
            </a:r>
            <a:r>
              <a:rPr lang="tr-TR" dirty="0" err="1" smtClean="0">
                <a:effectLst/>
              </a:rPr>
              <a:t>mağazasıdan</a:t>
            </a:r>
            <a:r>
              <a:rPr lang="tr-TR" dirty="0" smtClean="0">
                <a:effectLst/>
              </a:rPr>
              <a:t> mutlu ayrılırken.</a:t>
            </a:r>
          </a:p>
          <a:p>
            <a:r>
              <a:rPr lang="tr-TR" dirty="0" smtClean="0">
                <a:effectLst/>
              </a:rPr>
              <a:t/>
            </a:r>
            <a:br>
              <a:rPr lang="tr-TR" dirty="0" smtClean="0">
                <a:effectLst/>
              </a:rPr>
            </a:br>
            <a:endParaRPr lang="tr-TR" dirty="0"/>
          </a:p>
        </p:txBody>
      </p:sp>
    </p:spTree>
    <p:extLst>
      <p:ext uri="{BB962C8B-B14F-4D97-AF65-F5344CB8AC3E}">
        <p14:creationId xmlns:p14="http://schemas.microsoft.com/office/powerpoint/2010/main" val="1428854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İçerik Yer Tutucusu"/>
          <p:cNvSpPr>
            <a:spLocks noGrp="1"/>
          </p:cNvSpPr>
          <p:nvPr>
            <p:ph idx="1"/>
          </p:nvPr>
        </p:nvSpPr>
        <p:spPr/>
        <p:txBody>
          <a:bodyPr/>
          <a:lstStyle/>
          <a:p>
            <a:pPr algn="just" eaLnBrk="1" hangingPunct="1"/>
            <a:r>
              <a:rPr lang="tr-TR" altLang="en-US" sz="2800" smtClean="0">
                <a:latin typeface="Gill Sans MT" pitchFamily="34" charset="0"/>
              </a:rPr>
              <a:t>Bilgisayarı incelerken iki grup altında incelemek doğru olur. </a:t>
            </a:r>
          </a:p>
          <a:p>
            <a:pPr algn="just" eaLnBrk="1" hangingPunct="1"/>
            <a:endParaRPr lang="tr-TR" altLang="en-US" sz="2800" smtClean="0">
              <a:latin typeface="Gill Sans MT" pitchFamily="34" charset="0"/>
            </a:endParaRPr>
          </a:p>
          <a:p>
            <a:pPr algn="just" eaLnBrk="1" hangingPunct="1"/>
            <a:endParaRPr lang="tr-TR" altLang="en-US" sz="2800" smtClean="0">
              <a:latin typeface="Gill Sans MT" pitchFamily="34" charset="0"/>
            </a:endParaRPr>
          </a:p>
          <a:p>
            <a:pPr algn="just" eaLnBrk="1" hangingPunct="1"/>
            <a:endParaRPr lang="tr-TR" altLang="en-US" sz="2800" smtClean="0">
              <a:latin typeface="Gill Sans MT" pitchFamily="34" charset="0"/>
            </a:endParaRPr>
          </a:p>
          <a:p>
            <a:pPr marL="2343150" lvl="4" indent="-514350" eaLnBrk="1" hangingPunct="1">
              <a:buFont typeface="Gill Sans MT" pitchFamily="34" charset="0"/>
              <a:buAutoNum type="arabicPeriod"/>
            </a:pPr>
            <a:r>
              <a:rPr lang="tr-TR" altLang="en-US" sz="2800" smtClean="0">
                <a:latin typeface="Gill Sans MT" pitchFamily="34" charset="0"/>
              </a:rPr>
              <a:t>Hardware (Donanım)</a:t>
            </a:r>
          </a:p>
          <a:p>
            <a:pPr marL="2343150" lvl="4" indent="-514350" eaLnBrk="1" hangingPunct="1">
              <a:buFont typeface="Gill Sans MT" pitchFamily="34" charset="0"/>
              <a:buAutoNum type="arabicPeriod"/>
            </a:pPr>
            <a:endParaRPr lang="tr-TR" altLang="en-US" sz="2800" smtClean="0">
              <a:latin typeface="Gill Sans MT" pitchFamily="34" charset="0"/>
            </a:endParaRPr>
          </a:p>
          <a:p>
            <a:pPr marL="2343150" lvl="4" indent="-514350" eaLnBrk="1" hangingPunct="1">
              <a:buFont typeface="Gill Sans MT" pitchFamily="34" charset="0"/>
              <a:buAutoNum type="arabicPeriod"/>
            </a:pPr>
            <a:r>
              <a:rPr lang="tr-TR" altLang="en-US" sz="2800" smtClean="0">
                <a:latin typeface="Gill Sans MT" pitchFamily="34" charset="0"/>
              </a:rPr>
              <a:t>Software(Yazılım);</a:t>
            </a:r>
            <a:endParaRPr lang="tr-TR" altLang="en-US"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İçerik Yer Tutucusu"/>
          <p:cNvSpPr>
            <a:spLocks noGrp="1"/>
          </p:cNvSpPr>
          <p:nvPr>
            <p:ph idx="1"/>
          </p:nvPr>
        </p:nvSpPr>
        <p:spPr/>
        <p:txBody>
          <a:bodyPr/>
          <a:lstStyle/>
          <a:p>
            <a:pPr eaLnBrk="1" hangingPunct="1"/>
            <a:r>
              <a:rPr lang="tr-TR" altLang="en-US" smtClean="0"/>
              <a:t>Bilgisayarda verileri işleme sırasında kullanılan fiziksel birim ve ünitelere Donanım (Hardware) denir.</a:t>
            </a:r>
            <a:br>
              <a:rPr lang="tr-TR" altLang="en-US" smtClean="0"/>
            </a:br>
            <a:r>
              <a:rPr lang="tr-TR" altLang="en-US" smtClean="0"/>
              <a:t>Donanım bileşenlerini dört ana grupta inceleyebiliriz. </a:t>
            </a:r>
          </a:p>
          <a:p>
            <a:pPr eaLnBrk="1" hangingPunct="1"/>
            <a:r>
              <a:rPr lang="tr-TR" altLang="en-US" smtClean="0"/>
              <a:t>Merkezi İşlem Birimi (Mikro işlemci)</a:t>
            </a:r>
            <a:br>
              <a:rPr lang="tr-TR" altLang="en-US" smtClean="0"/>
            </a:br>
            <a:r>
              <a:rPr lang="tr-TR" altLang="en-US" smtClean="0"/>
              <a:t>Bellek Birimleri</a:t>
            </a:r>
            <a:br>
              <a:rPr lang="tr-TR" altLang="en-US" smtClean="0"/>
            </a:br>
            <a:r>
              <a:rPr lang="tr-TR" altLang="en-US" smtClean="0"/>
              <a:t>Depolama Birimleri</a:t>
            </a:r>
            <a:br>
              <a:rPr lang="tr-TR" altLang="en-US" smtClean="0"/>
            </a:br>
            <a:r>
              <a:rPr lang="tr-TR" altLang="en-US" smtClean="0"/>
              <a:t>Çevre Birimleri </a:t>
            </a:r>
          </a:p>
          <a:p>
            <a:pPr eaLnBrk="1" hangingPunct="1"/>
            <a:endParaRPr lang="tr-TR" altLang="en-US"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İçerik Yer Tutucusu"/>
          <p:cNvSpPr>
            <a:spLocks noGrp="1"/>
          </p:cNvSpPr>
          <p:nvPr>
            <p:ph idx="1"/>
          </p:nvPr>
        </p:nvSpPr>
        <p:spPr/>
        <p:txBody>
          <a:bodyPr/>
          <a:lstStyle/>
          <a:p>
            <a:pPr algn="just" eaLnBrk="1" hangingPunct="1"/>
            <a:r>
              <a:rPr lang="tr-TR" altLang="en-US" sz="2000" b="1" smtClean="0"/>
              <a:t>Merkezi İşlem Birimi (CPU-Central Process Unit): </a:t>
            </a:r>
            <a:r>
              <a:rPr lang="tr-TR" altLang="en-US" sz="2000" smtClean="0"/>
              <a:t>Bilgisayara girilen verilerin üzerinde işlem yapıldığı ve bilgisayarın bütün birimlerinin yönetildiği, matematiksel hesaplamaların yapıldığı ve koordinasyonun sağlandığı birimdir. Bilgisayarlar mikro işlemcisinin modeline göre isimlendirilirler. Örneğin Celeron, Pentium IV 1.7 Ghz ve daha üstü modeller bilgisayar dünyasında kullanılmaktadır. Merkezi işlem birimi </a:t>
            </a:r>
            <a:r>
              <a:rPr lang="tr-TR" altLang="en-US" sz="2000" smtClean="0">
                <a:hlinkClick r:id="rId2" action="ppaction://hlinkfile" tooltip="Aritmetik"/>
              </a:rPr>
              <a:t>aritmetik</a:t>
            </a:r>
            <a:r>
              <a:rPr lang="tr-TR" altLang="en-US" sz="2000" smtClean="0"/>
              <a:t> ve </a:t>
            </a:r>
            <a:r>
              <a:rPr lang="tr-TR" altLang="en-US" sz="2000" smtClean="0">
                <a:hlinkClick r:id="rId3" action="ppaction://hlinkfile" tooltip="Mantıksal"/>
              </a:rPr>
              <a:t>mantıksal</a:t>
            </a:r>
            <a:r>
              <a:rPr lang="tr-TR" altLang="en-US" sz="2000" smtClean="0"/>
              <a:t> işlem yapma yeteneğine sahiptir. Giriş ve çıkış birimleri arasında verilen program ile uygun çalışmayı sağlar. Mikroişlemcinin içerisinde bulunan küçük veri saklama alanlarına </a:t>
            </a:r>
            <a:r>
              <a:rPr lang="tr-TR" altLang="en-US" sz="2000" smtClean="0">
                <a:hlinkClick r:id="rId4" action="ppaction://hlinkfile" tooltip="Yazmaç"/>
              </a:rPr>
              <a:t>yazmaç</a:t>
            </a:r>
            <a:r>
              <a:rPr lang="tr-TR" altLang="en-US" sz="2000" smtClean="0"/>
              <a:t> denir. (işlemci, mikroişlemci)</a:t>
            </a:r>
          </a:p>
          <a:p>
            <a:pPr eaLnBrk="1" hangingPunct="1"/>
            <a:endParaRPr lang="tr-TR" altLang="en-US"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1 İçerik Yer Tutucusu"/>
          <p:cNvSpPr>
            <a:spLocks noGrp="1"/>
          </p:cNvSpPr>
          <p:nvPr>
            <p:ph idx="1"/>
          </p:nvPr>
        </p:nvSpPr>
        <p:spPr/>
        <p:txBody>
          <a:bodyPr/>
          <a:lstStyle/>
          <a:p>
            <a:pPr eaLnBrk="1" hangingPunct="1">
              <a:lnSpc>
                <a:spcPct val="80000"/>
              </a:lnSpc>
            </a:pPr>
            <a:r>
              <a:rPr lang="tr-TR" altLang="en-US" sz="1500" b="1" smtClean="0"/>
              <a:t>Bellek Birimleri :</a:t>
            </a:r>
          </a:p>
          <a:p>
            <a:pPr eaLnBrk="1" hangingPunct="1">
              <a:lnSpc>
                <a:spcPct val="80000"/>
              </a:lnSpc>
            </a:pPr>
            <a:r>
              <a:rPr lang="tr-TR" altLang="en-US" sz="1500" b="1" smtClean="0"/>
              <a:t>ROM</a:t>
            </a:r>
            <a:r>
              <a:rPr lang="tr-TR" altLang="en-US" sz="1500" smtClean="0"/>
              <a:t> (Sadece Okunabilir Bellek) (Read Only Memory)</a:t>
            </a:r>
          </a:p>
          <a:p>
            <a:pPr eaLnBrk="1" hangingPunct="1">
              <a:lnSpc>
                <a:spcPct val="80000"/>
              </a:lnSpc>
            </a:pPr>
            <a:r>
              <a:rPr lang="tr-TR" altLang="en-US" sz="1500" smtClean="0"/>
              <a:t>Bilgisayar üreticisi firma tarafından değiştirilemeyecek olan programlar bu belleğe kaydedilir. Bu programlar bilgisayar donanımını test eder, ve bilgisayar açıldığında sistemi çalışır duruma getirir. Bu tür bir bellekte yazılı programlar ve veriler değiştirilemezler.</a:t>
            </a:r>
          </a:p>
          <a:p>
            <a:pPr eaLnBrk="1" hangingPunct="1">
              <a:lnSpc>
                <a:spcPct val="80000"/>
              </a:lnSpc>
            </a:pPr>
            <a:r>
              <a:rPr lang="tr-TR" altLang="en-US" sz="1500" b="1" smtClean="0"/>
              <a:t>RAM</a:t>
            </a:r>
            <a:r>
              <a:rPr lang="tr-TR" altLang="en-US" sz="1500" smtClean="0"/>
              <a:t> (Rastgele Erişimli Bellek) (Random Access  Memory)</a:t>
            </a:r>
          </a:p>
          <a:p>
            <a:pPr eaLnBrk="1" hangingPunct="1">
              <a:lnSpc>
                <a:spcPct val="80000"/>
              </a:lnSpc>
            </a:pPr>
            <a:r>
              <a:rPr lang="tr-TR" altLang="en-US" sz="1500" smtClean="0"/>
              <a:t>Veriler üzerinde işlem yapılırken kullanılan çalışma sahasıdır. Bu saha bilgisayar açık olduğu sürece aktiftir. Bu saha yapılan işlemlerin geçici olarak yazıldığı yerdir ve işlem bittiğinde de boşaltılır.</a:t>
            </a:r>
            <a:br>
              <a:rPr lang="tr-TR" altLang="en-US" sz="1500" smtClean="0"/>
            </a:br>
            <a:r>
              <a:rPr lang="tr-TR" altLang="en-US" sz="1500" b="1" smtClean="0"/>
              <a:t>Bit: </a:t>
            </a:r>
            <a:r>
              <a:rPr lang="tr-TR" altLang="en-US" sz="1500" smtClean="0"/>
              <a:t>Bilgisayarın en küçük bellek birimidir. Bit 0 ve 1 olabilen tek haneli rakamdır. </a:t>
            </a:r>
            <a:br>
              <a:rPr lang="tr-TR" altLang="en-US" sz="1500" smtClean="0"/>
            </a:br>
            <a:r>
              <a:rPr lang="tr-TR" altLang="en-US" sz="1500" b="1" smtClean="0"/>
              <a:t>BYTE</a:t>
            </a:r>
            <a:r>
              <a:rPr lang="tr-TR" altLang="en-US" sz="1500" smtClean="0"/>
              <a:t>: Sekiz bitten oluşan bir karakterlik bilgiyi saklayan bellek birimine "byte" denir. </a:t>
            </a:r>
          </a:p>
          <a:p>
            <a:pPr eaLnBrk="1" hangingPunct="1">
              <a:lnSpc>
                <a:spcPct val="80000"/>
              </a:lnSpc>
            </a:pPr>
            <a:r>
              <a:rPr lang="tr-TR" altLang="en-US" sz="1500" smtClean="0"/>
              <a:t>Bellek KiloByte (KB) , MegaByte (MB) ve GigaByte(GB) ve TerraByte(TB) olarak ölçeklendirilir. </a:t>
            </a:r>
            <a:br>
              <a:rPr lang="tr-TR" altLang="en-US" sz="1500" smtClean="0"/>
            </a:br>
            <a:r>
              <a:rPr lang="tr-TR" altLang="en-US" sz="1500" smtClean="0"/>
              <a:t>1 KB=1024 Byte</a:t>
            </a:r>
            <a:br>
              <a:rPr lang="tr-TR" altLang="en-US" sz="1500" smtClean="0"/>
            </a:br>
            <a:r>
              <a:rPr lang="tr-TR" altLang="en-US" sz="1500" smtClean="0"/>
              <a:t>1 MB=1024 KB=1.048.576 Byte</a:t>
            </a:r>
            <a:br>
              <a:rPr lang="tr-TR" altLang="en-US" sz="1500" smtClean="0"/>
            </a:br>
            <a:r>
              <a:rPr lang="tr-TR" altLang="en-US" sz="1500" smtClean="0"/>
              <a:t>1 GB= 1024 MB</a:t>
            </a:r>
          </a:p>
          <a:p>
            <a:pPr eaLnBrk="1" hangingPunct="1">
              <a:lnSpc>
                <a:spcPct val="80000"/>
              </a:lnSpc>
              <a:buFont typeface="Wingdings 3" pitchFamily="18" charset="2"/>
              <a:buNone/>
            </a:pPr>
            <a:r>
              <a:rPr lang="tr-TR" altLang="en-US" sz="1500" smtClean="0"/>
              <a:t>	1 TB= 1024 GB</a:t>
            </a:r>
          </a:p>
          <a:p>
            <a:pPr eaLnBrk="1" hangingPunct="1">
              <a:lnSpc>
                <a:spcPct val="80000"/>
              </a:lnSpc>
            </a:pPr>
            <a:r>
              <a:rPr lang="tr-TR" altLang="en-US" sz="1500" smtClean="0">
                <a:hlinkClick r:id="rId2"/>
              </a:rPr>
              <a:t>http://www.frmtr.com/bilgisayar-bilgileri/736255-ram-rom-ve-cesitleri-bilgisayar.html</a:t>
            </a:r>
            <a:endParaRPr lang="tr-TR" altLang="en-US" sz="1500" smtClean="0"/>
          </a:p>
          <a:p>
            <a:pPr eaLnBrk="1" hangingPunct="1">
              <a:lnSpc>
                <a:spcPct val="80000"/>
              </a:lnSpc>
            </a:pPr>
            <a:endParaRPr lang="tr-TR" altLang="en-US" sz="1500"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3 İçerik Yer Tutucusu" descr="250px-RomanAbacusRecon.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796136" y="1228725"/>
            <a:ext cx="3096344" cy="2464285"/>
          </a:xfrm>
        </p:spPr>
      </p:pic>
      <p:sp>
        <p:nvSpPr>
          <p:cNvPr id="3" name="2 Başlık"/>
          <p:cNvSpPr>
            <a:spLocks noGrp="1"/>
          </p:cNvSpPr>
          <p:nvPr>
            <p:ph type="title"/>
          </p:nvPr>
        </p:nvSpPr>
        <p:spPr/>
        <p:txBody>
          <a:bodyPr/>
          <a:lstStyle/>
          <a:p>
            <a:pPr>
              <a:defRPr/>
            </a:pPr>
            <a:r>
              <a:rPr lang="tr-TR" dirty="0" smtClean="0"/>
              <a:t>Abaküs</a:t>
            </a:r>
            <a:endParaRPr lang="tr-TR" dirty="0"/>
          </a:p>
        </p:txBody>
      </p:sp>
      <p:sp>
        <p:nvSpPr>
          <p:cNvPr id="2" name="Metin kutusu 1"/>
          <p:cNvSpPr txBox="1"/>
          <p:nvPr/>
        </p:nvSpPr>
        <p:spPr>
          <a:xfrm>
            <a:off x="611560" y="1772816"/>
            <a:ext cx="2736304" cy="2031325"/>
          </a:xfrm>
          <a:prstGeom prst="rect">
            <a:avLst/>
          </a:prstGeom>
          <a:noFill/>
        </p:spPr>
        <p:txBody>
          <a:bodyPr wrap="square" rtlCol="0">
            <a:spAutoFit/>
          </a:bodyPr>
          <a:lstStyle/>
          <a:p>
            <a:r>
              <a:rPr lang="tr-TR" dirty="0" smtClean="0"/>
              <a:t>5000 yıl önce icat edildiği düşünülüyor. Bazı tarihçiler </a:t>
            </a:r>
            <a:r>
              <a:rPr lang="tr-TR" dirty="0"/>
              <a:t>Ç</a:t>
            </a:r>
            <a:r>
              <a:rPr lang="tr-TR" dirty="0" smtClean="0"/>
              <a:t>inliler tarafından, bazıları ise Mısırlılar veya </a:t>
            </a:r>
            <a:r>
              <a:rPr lang="tr-TR" dirty="0" err="1" smtClean="0"/>
              <a:t>Babilliler</a:t>
            </a:r>
            <a:r>
              <a:rPr lang="tr-TR" dirty="0" smtClean="0"/>
              <a:t> tarafından icat edildiğini savunmaktadır.</a:t>
            </a:r>
            <a:endParaRPr lang="tr-T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228725"/>
            <a:ext cx="2305050"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3419475" y="5949280"/>
            <a:ext cx="4536901" cy="646331"/>
          </a:xfrm>
          <a:prstGeom prst="rect">
            <a:avLst/>
          </a:prstGeom>
          <a:noFill/>
        </p:spPr>
        <p:txBody>
          <a:bodyPr wrap="square" rtlCol="0">
            <a:spAutoFit/>
          </a:bodyPr>
          <a:lstStyle/>
          <a:p>
            <a:r>
              <a:rPr lang="tr-TR" b="1" dirty="0" err="1" smtClean="0"/>
              <a:t>Salamis</a:t>
            </a:r>
            <a:r>
              <a:rPr lang="tr-TR" b="1" dirty="0" smtClean="0"/>
              <a:t> Tableti </a:t>
            </a:r>
            <a:r>
              <a:rPr lang="tr-TR" dirty="0" smtClean="0"/>
              <a:t>(Mermerden yapılmış olup </a:t>
            </a:r>
            <a:r>
              <a:rPr lang="tr-TR" dirty="0" err="1" smtClean="0"/>
              <a:t>Atinada</a:t>
            </a:r>
            <a:r>
              <a:rPr lang="tr-TR" dirty="0" smtClean="0"/>
              <a:t> bir müzede sergilenmektedir</a:t>
            </a:r>
            <a:endParaRPr lang="tr-TR" dirty="0"/>
          </a:p>
        </p:txBody>
      </p:sp>
      <p:sp>
        <p:nvSpPr>
          <p:cNvPr id="5" name="Metin kutusu 4"/>
          <p:cNvSpPr txBox="1"/>
          <p:nvPr/>
        </p:nvSpPr>
        <p:spPr>
          <a:xfrm>
            <a:off x="6228184" y="3804141"/>
            <a:ext cx="2160240" cy="369332"/>
          </a:xfrm>
          <a:prstGeom prst="rect">
            <a:avLst/>
          </a:prstGeom>
          <a:noFill/>
        </p:spPr>
        <p:txBody>
          <a:bodyPr wrap="square" rtlCol="0">
            <a:spAutoFit/>
          </a:bodyPr>
          <a:lstStyle/>
          <a:p>
            <a:r>
              <a:rPr lang="tr-TR" b="1" dirty="0" smtClean="0"/>
              <a:t>Roman Abaküs</a:t>
            </a:r>
            <a:endParaRPr lang="tr-TR"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İçerik Yer Tutucusu"/>
          <p:cNvSpPr>
            <a:spLocks noGrp="1"/>
          </p:cNvSpPr>
          <p:nvPr>
            <p:ph idx="1"/>
          </p:nvPr>
        </p:nvSpPr>
        <p:spPr/>
        <p:txBody>
          <a:bodyPr/>
          <a:lstStyle/>
          <a:p>
            <a:pPr eaLnBrk="1" hangingPunct="1">
              <a:lnSpc>
                <a:spcPct val="90000"/>
              </a:lnSpc>
            </a:pPr>
            <a:r>
              <a:rPr lang="tr-TR" altLang="en-US" smtClean="0"/>
              <a:t>Depolama Birimleri</a:t>
            </a:r>
          </a:p>
          <a:p>
            <a:pPr algn="just" eaLnBrk="1" hangingPunct="1">
              <a:lnSpc>
                <a:spcPct val="90000"/>
              </a:lnSpc>
            </a:pPr>
            <a:r>
              <a:rPr lang="tr-TR" altLang="en-US" smtClean="0"/>
              <a:t>Bilgisayarlarda verilerin kullanıcı ya da bir program tarafından silinene kadar saklandığı depolama elemanıdır. Kısaca sabit disk olarak da adlandırılır. </a:t>
            </a:r>
          </a:p>
          <a:p>
            <a:pPr algn="just" eaLnBrk="1" hangingPunct="1">
              <a:lnSpc>
                <a:spcPct val="90000"/>
              </a:lnSpc>
            </a:pPr>
            <a:r>
              <a:rPr lang="tr-TR" altLang="en-US" smtClean="0"/>
              <a:t>Ayrıca verileri depolayabileceğimiz çeşitli türlerde taşınabilir harici diskler piyasada mevcuttur.</a:t>
            </a:r>
          </a:p>
          <a:p>
            <a:pPr algn="just" eaLnBrk="1" hangingPunct="1">
              <a:lnSpc>
                <a:spcPct val="90000"/>
              </a:lnSpc>
            </a:pPr>
            <a:r>
              <a:rPr lang="tr-TR" altLang="en-US" smtClean="0"/>
              <a:t>Günümüzde sabit disklerin kapasiteleri GigaByte (</a:t>
            </a:r>
            <a:r>
              <a:rPr lang="tr-TR" altLang="en-US" b="1" smtClean="0"/>
              <a:t>GB</a:t>
            </a:r>
            <a:r>
              <a:rPr lang="tr-TR" altLang="en-US" smtClean="0"/>
              <a:t>) ve TerraByte (</a:t>
            </a:r>
            <a:r>
              <a:rPr lang="tr-TR" altLang="en-US" b="1" smtClean="0"/>
              <a:t>TB</a:t>
            </a:r>
            <a:r>
              <a:rPr lang="tr-TR" altLang="en-US" smtClean="0"/>
              <a:t>) birimi cinsinden ifade edilirler.</a:t>
            </a:r>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3 İçerik Yer Tutucusu" descr="kart.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71750" y="1357313"/>
            <a:ext cx="3905250" cy="2686050"/>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24580" name="4 Metin kutusu"/>
          <p:cNvSpPr txBox="1">
            <a:spLocks noChangeArrowheads="1"/>
          </p:cNvSpPr>
          <p:nvPr/>
        </p:nvSpPr>
        <p:spPr bwMode="auto">
          <a:xfrm>
            <a:off x="1643063" y="4071938"/>
            <a:ext cx="58578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800" b="1">
                <a:latin typeface="Arial" charset="0"/>
              </a:rPr>
              <a:t>IBM Punch Card (Delikli Kart) </a:t>
            </a:r>
          </a:p>
          <a:p>
            <a:pPr eaLnBrk="1" hangingPunct="1">
              <a:spcBef>
                <a:spcPct val="0"/>
              </a:spcBef>
              <a:buClrTx/>
              <a:buSzTx/>
              <a:buFontTx/>
              <a:buNone/>
            </a:pPr>
            <a:r>
              <a:rPr lang="tr-TR" altLang="en-US" sz="1800">
                <a:latin typeface="Arial" charset="0"/>
              </a:rPr>
              <a:t>Geçmişi 18. yüzyıla kadar uzanan delikli kartlar, 1881 yılında IBM'den Herman Hollerith'in önderliğinde geliştirildi ve 19 ve 20. yüzyıllarda yoğun bir şekilde kullanıldı. Kağıt bazlı bu depolama birimi 1970'li yıllara kadar kullanıldıktan sonra daha yeni teknolojilerin ortaya çıkmasıyla birlikte tarihin tozlu sayfalarına karıştı.</a:t>
            </a:r>
            <a:br>
              <a:rPr lang="tr-TR" altLang="en-US" sz="1800">
                <a:latin typeface="Arial" charset="0"/>
              </a:rPr>
            </a:br>
            <a:endParaRPr lang="tr-TR" altLang="en-US" sz="1800">
              <a:latin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3 İçerik Yer Tutucusu" descr="teyp.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0313" y="1214438"/>
            <a:ext cx="3943350" cy="2800350"/>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25604" name="4 Metin kutusu"/>
          <p:cNvSpPr txBox="1">
            <a:spLocks noChangeArrowheads="1"/>
          </p:cNvSpPr>
          <p:nvPr/>
        </p:nvSpPr>
        <p:spPr bwMode="auto">
          <a:xfrm>
            <a:off x="1643063" y="3995738"/>
            <a:ext cx="60007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800" b="1">
                <a:latin typeface="Arial" charset="0"/>
              </a:rPr>
              <a:t>IBM Manyetik Bant </a:t>
            </a:r>
          </a:p>
          <a:p>
            <a:pPr eaLnBrk="1" hangingPunct="1">
              <a:spcBef>
                <a:spcPct val="0"/>
              </a:spcBef>
              <a:buClrTx/>
              <a:buSzTx/>
              <a:buFontTx/>
              <a:buNone/>
            </a:pPr>
            <a:r>
              <a:rPr lang="tr-TR" altLang="en-US" sz="1400">
                <a:latin typeface="Arial" charset="0"/>
              </a:rPr>
              <a:t>1950'li yıllara damgasını vuran ve IBM'in önderliğinde geliştirilen manyetik bant, veri depolama teknolojisini de bir adım öteye taşıyarak daha büyük verilerin taşınabilmesine imkan sağlamıştır. Neredeyse 10.000 delikli kartın toplamı kadar veriyi taşıyabilen manyetik bantların disk veri depolama teknolojisinden en büyük farkı rasgele erişim değil, sıralı erişim ortamına sahip olmasıdır.</a:t>
            </a:r>
            <a:r>
              <a:rPr lang="tr-TR" altLang="en-US" sz="1800">
                <a:latin typeface="Arial" charset="0"/>
              </a:rPr>
              <a:t/>
            </a:r>
            <a:br>
              <a:rPr lang="tr-TR" altLang="en-US" sz="1800">
                <a:latin typeface="Arial" charset="0"/>
              </a:rPr>
            </a:br>
            <a:endParaRPr lang="tr-TR" altLang="en-US" sz="1800">
              <a:latin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3 İçerik Yer Tutucusu" descr="kaset.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14625" y="1214438"/>
            <a:ext cx="3895725" cy="3228975"/>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26628" name="4 Metin kutusu"/>
          <p:cNvSpPr txBox="1">
            <a:spLocks noChangeArrowheads="1"/>
          </p:cNvSpPr>
          <p:nvPr/>
        </p:nvSpPr>
        <p:spPr bwMode="auto">
          <a:xfrm>
            <a:off x="1214438" y="4714875"/>
            <a:ext cx="6858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100" b="1">
                <a:latin typeface="Arial" charset="0"/>
              </a:rPr>
              <a:t>Teyp kaseti </a:t>
            </a:r>
          </a:p>
          <a:p>
            <a:pPr eaLnBrk="1" hangingPunct="1">
              <a:spcBef>
                <a:spcPct val="0"/>
              </a:spcBef>
              <a:buClrTx/>
              <a:buSzTx/>
              <a:buFontTx/>
              <a:buNone/>
            </a:pPr>
            <a:r>
              <a:rPr lang="tr-TR" altLang="en-US" sz="1100">
                <a:latin typeface="Arial" charset="0"/>
              </a:rPr>
              <a:t>CD ve MP3 player'lardan önce, manyetik bir ses kayıt platformu olan kasetler yoğun bir şekilde kullanılıyordu. İlk olarak 1963 yılında Philips tarafından tanıtılan kaset, bir sonraki yıl ABD pazarına merhaba dedi. Bunun yanı sıra 1970'li yıllarda bilgisayarlarda veri depolama birimi olarak da kullanılmaya başlanan kasetlerin 90 dakikalık sürümleri yaklaşık 700KB'lık bir veriyi tek tarafı içerisinde taşıyabiliyordu(arka tarafıyla birlikte 1400KB). </a:t>
            </a:r>
            <a:br>
              <a:rPr lang="tr-TR" altLang="en-US" sz="1100">
                <a:latin typeface="Arial" charset="0"/>
              </a:rPr>
            </a:br>
            <a:r>
              <a:rPr lang="tr-TR" altLang="en-US" sz="1100">
                <a:latin typeface="Arial" charset="0"/>
              </a:rPr>
              <a:t/>
            </a:r>
            <a:br>
              <a:rPr lang="tr-TR" altLang="en-US" sz="1100">
                <a:latin typeface="Arial" charset="0"/>
              </a:rPr>
            </a:br>
            <a:r>
              <a:rPr lang="tr-TR" altLang="en-US" sz="1100" b="1">
                <a:latin typeface="Arial" charset="0"/>
              </a:rPr>
              <a:t>Kullanım süresi:</a:t>
            </a:r>
            <a:r>
              <a:rPr lang="tr-TR" altLang="en-US" sz="1100">
                <a:latin typeface="Arial" charset="0"/>
              </a:rPr>
              <a:t> 1970 - 1990</a:t>
            </a:r>
            <a:br>
              <a:rPr lang="tr-TR" altLang="en-US" sz="1100">
                <a:latin typeface="Arial" charset="0"/>
              </a:rPr>
            </a:br>
            <a:endParaRPr lang="tr-TR" altLang="en-US" sz="1100">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3 İçerik Yer Tutucusu" descr="bes.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143000"/>
            <a:ext cx="4214813" cy="2906713"/>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27652" name="4 Metin kutusu"/>
          <p:cNvSpPr txBox="1">
            <a:spLocks noChangeArrowheads="1"/>
          </p:cNvSpPr>
          <p:nvPr/>
        </p:nvSpPr>
        <p:spPr bwMode="auto">
          <a:xfrm>
            <a:off x="2000250" y="4071938"/>
            <a:ext cx="5286375"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400" b="1">
                <a:latin typeface="Arial" charset="0"/>
              </a:rPr>
              <a:t>5.25" Floppy Disk </a:t>
            </a:r>
          </a:p>
          <a:p>
            <a:pPr eaLnBrk="1" hangingPunct="1">
              <a:spcBef>
                <a:spcPct val="0"/>
              </a:spcBef>
              <a:buClrTx/>
              <a:buSzTx/>
              <a:buFontTx/>
              <a:buNone/>
            </a:pPr>
            <a:r>
              <a:rPr lang="tr-TR" altLang="en-US" sz="1400">
                <a:latin typeface="Arial" charset="0"/>
              </a:rPr>
              <a:t>Wang Laboratories isimli bir bilgisayar firması, 1976 yılı gelip çattığında daha ufak çaplı bir disket sürücü geliştirmeye karar verdi ve 5.25 inç'lik yeni disketleriyle birlikte ilk disketlerle karşılaştırıldığında boyutları bir hayli küçüldü. 1.2MB'lık bir kapasitesi bulunan disketlerin en parlak yılları ise 1978'den sonra başladı ve LucasArt'ın orijinal Maniac Mansion ve Sierra'nın Leisure Suit Larry 1 isimli oyunları bu disketlerle birlikte kullanıcılara ulaşmaya başladı</a:t>
            </a:r>
            <a:r>
              <a:rPr lang="tr-TR" altLang="en-US" sz="1800">
                <a:latin typeface="Arial" charset="0"/>
              </a:rPr>
              <a:t>. </a:t>
            </a:r>
            <a:br>
              <a:rPr lang="tr-TR" altLang="en-US" sz="1800">
                <a:latin typeface="Arial" charset="0"/>
              </a:rPr>
            </a:br>
            <a:endParaRPr lang="tr-TR" altLang="en-US" sz="1800">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3 İçerik Yer Tutucusu" descr="uc.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28875" y="1214438"/>
            <a:ext cx="3943350" cy="2152650"/>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28676" name="4 Metin kutusu"/>
          <p:cNvSpPr txBox="1">
            <a:spLocks noChangeArrowheads="1"/>
          </p:cNvSpPr>
          <p:nvPr/>
        </p:nvSpPr>
        <p:spPr bwMode="auto">
          <a:xfrm>
            <a:off x="1785938" y="3571875"/>
            <a:ext cx="5500687"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800" b="1">
                <a:latin typeface="Arial" charset="0"/>
              </a:rPr>
              <a:t>3.5" Floppy Disk </a:t>
            </a:r>
          </a:p>
          <a:p>
            <a:pPr eaLnBrk="1" hangingPunct="1">
              <a:spcBef>
                <a:spcPct val="0"/>
              </a:spcBef>
              <a:buClrTx/>
              <a:buSzTx/>
              <a:buFontTx/>
              <a:buNone/>
            </a:pPr>
            <a:r>
              <a:rPr lang="tr-TR" altLang="en-US" sz="1800">
                <a:latin typeface="Arial" charset="0"/>
              </a:rPr>
              <a:t>Disketlerin en büyük problemlerinden biri şüphesiz fazlaca büyük bir yapıda olmalarıydı. 5.25 inç'lik disketlerle ebatları biraz daha küçük olsa da, disketlerin biraz daha ufalmaya ihtiyacı vardı ve bu ihtiyacın karşılanması pek de uzun sürmedi. 3.5 inç'lik modelleriyle bir dönüm noktası olan disketler bugün dahi hala kullanılıyor.</a:t>
            </a:r>
            <a:br>
              <a:rPr lang="tr-TR" altLang="en-US" sz="1800">
                <a:latin typeface="Arial" charset="0"/>
              </a:rPr>
            </a:br>
            <a:endParaRPr lang="tr-TR" altLang="en-US" sz="1800">
              <a:latin typeface="Arial"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3 İçerik Yer Tutucusu" descr="cd.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43188" y="1571625"/>
            <a:ext cx="3905250" cy="1914525"/>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29700" name="5 Metin kutusu"/>
          <p:cNvSpPr txBox="1">
            <a:spLocks noChangeArrowheads="1"/>
          </p:cNvSpPr>
          <p:nvPr/>
        </p:nvSpPr>
        <p:spPr bwMode="auto">
          <a:xfrm>
            <a:off x="1428750" y="3714750"/>
            <a:ext cx="65722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400" b="1">
                <a:latin typeface="Arial" charset="0"/>
              </a:rPr>
              <a:t>Compact Disc (CD) </a:t>
            </a:r>
          </a:p>
          <a:p>
            <a:pPr eaLnBrk="1" hangingPunct="1">
              <a:spcBef>
                <a:spcPct val="0"/>
              </a:spcBef>
              <a:buClrTx/>
              <a:buSzTx/>
              <a:buFontTx/>
              <a:buNone/>
            </a:pPr>
            <a:r>
              <a:rPr lang="tr-TR" altLang="en-US" sz="1400">
                <a:latin typeface="Arial" charset="0"/>
              </a:rPr>
              <a:t>1980'li yılların başlarında ortaya çıkan CD-ROM'lar, bugünkü modelleriyle karşılaştırıldığında nispeten daha yavaş bir dönüş hızına sahipti ve yüksek fiyatıyla el yakıyordu. Sınırlı sayıda üretildiğinden ve ilk yılları olduğundan dolayı kullanımı hemen yaygınlaşmayan CD'ler, disketlere nazaran sahip oldukları dev kapasiteleriyle göz doldurdular. Oyunlar için yeni bir çağı başlatan CD-ROM'ların hemen akabinde CD-RW'ler ortaya çıktı ve 1997 yılında hayatımıza girdi. Standart bir diskete göre 450 kat daha fazla veriyi içerisinde taşıyabilen CD'ler, günümüzde de hala yoğun bir şekilde kullanılıyor.</a:t>
            </a:r>
            <a:br>
              <a:rPr lang="tr-TR" altLang="en-US" sz="1400">
                <a:latin typeface="Arial" charset="0"/>
              </a:rPr>
            </a:br>
            <a:r>
              <a:rPr lang="tr-TR" altLang="en-US" sz="1400">
                <a:latin typeface="Arial" charset="0"/>
              </a:rPr>
              <a:t/>
            </a:r>
            <a:br>
              <a:rPr lang="tr-TR" altLang="en-US" sz="1400">
                <a:latin typeface="Arial" charset="0"/>
              </a:rPr>
            </a:br>
            <a:r>
              <a:rPr lang="tr-TR" altLang="en-US" sz="1400" b="1">
                <a:latin typeface="Arial" charset="0"/>
              </a:rPr>
              <a:t>Kullanım süresi:</a:t>
            </a:r>
            <a:r>
              <a:rPr lang="tr-TR" altLang="en-US" sz="1400">
                <a:latin typeface="Arial" charset="0"/>
              </a:rPr>
              <a:t> 1980 - ...</a:t>
            </a:r>
            <a:r>
              <a:rPr lang="tr-TR" altLang="en-US" sz="1800">
                <a:latin typeface="Arial" charset="0"/>
              </a:rPr>
              <a:t/>
            </a:r>
            <a:br>
              <a:rPr lang="tr-TR" altLang="en-US" sz="1800">
                <a:latin typeface="Arial" charset="0"/>
              </a:rPr>
            </a:br>
            <a:endParaRPr lang="tr-TR" altLang="en-US" sz="1800">
              <a:latin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3 İçerik Yer Tutucusu" descr="dvd.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28875" y="1143000"/>
            <a:ext cx="3933825" cy="2600325"/>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30724" name="4 Metin kutusu"/>
          <p:cNvSpPr txBox="1">
            <a:spLocks noChangeArrowheads="1"/>
          </p:cNvSpPr>
          <p:nvPr/>
        </p:nvSpPr>
        <p:spPr bwMode="auto">
          <a:xfrm>
            <a:off x="1071563" y="4143375"/>
            <a:ext cx="7358062"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400" b="1">
                <a:latin typeface="Arial" charset="0"/>
              </a:rPr>
              <a:t>DVD </a:t>
            </a:r>
          </a:p>
          <a:p>
            <a:pPr eaLnBrk="1" hangingPunct="1">
              <a:spcBef>
                <a:spcPct val="0"/>
              </a:spcBef>
              <a:buClrTx/>
              <a:buSzTx/>
              <a:buFontTx/>
              <a:buNone/>
            </a:pPr>
            <a:r>
              <a:rPr lang="tr-TR" altLang="en-US" sz="1400">
                <a:latin typeface="Arial" charset="0"/>
              </a:rPr>
              <a:t>1995 yılında ortaya çıkan ve başlarda sinema sektörü için bir devrim niteliği taşıyan DVD'ler, yedekleme birimi olarak da yıllar geçtikçe CD'lerin yerini almaya başladılar; zira 700MB'lık kapasiteli CD'leri 6'ya katlayan DVD'ler, kullanıcılara 4.7GB'lık bir kapasite sunuyordu. Çift katmanlı DVD modelleriyle birlikte kapasiteleri 8GB'a kadar yükselen DVD'ler, günümüzde halen yoğun bir şekilde kullanılıyor.</a:t>
            </a:r>
            <a:br>
              <a:rPr lang="tr-TR" altLang="en-US" sz="1400">
                <a:latin typeface="Arial" charset="0"/>
              </a:rPr>
            </a:br>
            <a:r>
              <a:rPr lang="tr-TR" altLang="en-US" sz="1400">
                <a:latin typeface="Arial" charset="0"/>
              </a:rPr>
              <a:t/>
            </a:r>
            <a:br>
              <a:rPr lang="tr-TR" altLang="en-US" sz="1400">
                <a:latin typeface="Arial" charset="0"/>
              </a:rPr>
            </a:br>
            <a:r>
              <a:rPr lang="tr-TR" altLang="en-US" sz="1400" b="1">
                <a:latin typeface="Arial" charset="0"/>
              </a:rPr>
              <a:t>Kullanım süresi:</a:t>
            </a:r>
            <a:r>
              <a:rPr lang="tr-TR" altLang="en-US" sz="1400">
                <a:latin typeface="Arial" charset="0"/>
              </a:rPr>
              <a:t> 1995 - ...</a:t>
            </a:r>
            <a:r>
              <a:rPr lang="tr-TR" altLang="en-US" sz="1800">
                <a:latin typeface="Arial" charset="0"/>
              </a:rPr>
              <a:t/>
            </a:r>
            <a:br>
              <a:rPr lang="tr-TR" altLang="en-US" sz="1800">
                <a:latin typeface="Arial" charset="0"/>
              </a:rPr>
            </a:br>
            <a:endParaRPr lang="tr-TR" altLang="en-US" sz="1800">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3 İçerik Yer Tutucusu" descr="md.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0313" y="1571625"/>
            <a:ext cx="3924300" cy="2619375"/>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31748" name="4 Metin kutusu"/>
          <p:cNvSpPr txBox="1">
            <a:spLocks noChangeArrowheads="1"/>
          </p:cNvSpPr>
          <p:nvPr/>
        </p:nvSpPr>
        <p:spPr bwMode="auto">
          <a:xfrm>
            <a:off x="1357313" y="4429125"/>
            <a:ext cx="635793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200" b="1">
                <a:latin typeface="Arial" charset="0"/>
              </a:rPr>
              <a:t>Microdrive </a:t>
            </a:r>
          </a:p>
          <a:p>
            <a:pPr eaLnBrk="1" hangingPunct="1">
              <a:spcBef>
                <a:spcPct val="0"/>
              </a:spcBef>
              <a:buClrTx/>
              <a:buSzTx/>
              <a:buFontTx/>
              <a:buNone/>
            </a:pPr>
            <a:r>
              <a:rPr lang="tr-TR" altLang="en-US" sz="1200">
                <a:latin typeface="Arial" charset="0"/>
              </a:rPr>
              <a:t>Big Blue, 1999 yılında yeni depolama biri Microdrive ile kullanıcıların karşısına çıktı. CF Type II slotlarında kullanılabilen minyatür bir hard disk olan ve kapasitesini 170B'tan 340MB'a taşıyan Microdrive, 2006 yılı sonrasonda ise 8GB sınırını da aşmayı bilmiştir. iPod Mini, Dell Digital Jukebox gibi mobil platformlarda kendine yer bulabilen Microdrive, haliyle bugün hala yoğun bir şekilde kullanılmaktadır.</a:t>
            </a:r>
            <a:br>
              <a:rPr lang="tr-TR" altLang="en-US" sz="1200">
                <a:latin typeface="Arial" charset="0"/>
              </a:rPr>
            </a:br>
            <a:r>
              <a:rPr lang="tr-TR" altLang="en-US" sz="1200">
                <a:latin typeface="Arial" charset="0"/>
              </a:rPr>
              <a:t/>
            </a:r>
            <a:br>
              <a:rPr lang="tr-TR" altLang="en-US" sz="1200">
                <a:latin typeface="Arial" charset="0"/>
              </a:rPr>
            </a:br>
            <a:r>
              <a:rPr lang="tr-TR" altLang="en-US" sz="1200" b="1">
                <a:latin typeface="Arial" charset="0"/>
              </a:rPr>
              <a:t>Kullanım süresi:</a:t>
            </a:r>
            <a:r>
              <a:rPr lang="tr-TR" altLang="en-US" sz="1200">
                <a:latin typeface="Arial" charset="0"/>
              </a:rPr>
              <a:t> 1999 - ...</a:t>
            </a:r>
            <a:r>
              <a:rPr lang="tr-TR" altLang="en-US" sz="1800">
                <a:latin typeface="Arial" charset="0"/>
              </a:rPr>
              <a:t/>
            </a:r>
            <a:br>
              <a:rPr lang="tr-TR" altLang="en-US" sz="1800">
                <a:latin typeface="Arial" charset="0"/>
              </a:rPr>
            </a:br>
            <a:r>
              <a:rPr lang="tr-TR" altLang="en-US" sz="1800">
                <a:latin typeface="Arial" charset="0"/>
              </a:rPr>
              <a:t/>
            </a:r>
            <a:br>
              <a:rPr lang="tr-TR" altLang="en-US" sz="1800">
                <a:latin typeface="Arial" charset="0"/>
              </a:rPr>
            </a:br>
            <a:endParaRPr lang="tr-TR" altLang="en-US" sz="1800">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3 İçerik Yer Tutucusu" descr="th.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28875" y="1214438"/>
            <a:ext cx="4333875" cy="2590800"/>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32772" name="4 Metin kutusu"/>
          <p:cNvSpPr txBox="1">
            <a:spLocks noChangeArrowheads="1"/>
          </p:cNvSpPr>
          <p:nvPr/>
        </p:nvSpPr>
        <p:spPr bwMode="auto">
          <a:xfrm>
            <a:off x="1428750" y="4286250"/>
            <a:ext cx="5643563"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400" b="1">
                <a:latin typeface="Arial" charset="0"/>
              </a:rPr>
              <a:t>2.5" Portable Hard Drive(Taşınabilir Hard Disk) </a:t>
            </a:r>
          </a:p>
          <a:p>
            <a:pPr eaLnBrk="1" hangingPunct="1">
              <a:spcBef>
                <a:spcPct val="0"/>
              </a:spcBef>
              <a:buClrTx/>
              <a:buSzTx/>
              <a:buFontTx/>
              <a:buNone/>
            </a:pPr>
            <a:r>
              <a:rPr lang="tr-TR" altLang="en-US" sz="1400">
                <a:latin typeface="Arial" charset="0"/>
              </a:rPr>
              <a:t>Prairie Tek tarafından ilk olarak pazara sürülen ve 2.5 inç ebatlarında olan Portable Hard Drive, ayrıca USB 2.0 arabirimini kullanıyordu. Günümüzde yavaş yavaş eSATA standardına geçmeye başlayan taşınabilir disklerin kapasiteleri ise çoktan 1TB'ı aşmış durumda.</a:t>
            </a:r>
            <a:br>
              <a:rPr lang="tr-TR" altLang="en-US" sz="1400">
                <a:latin typeface="Arial" charset="0"/>
              </a:rPr>
            </a:br>
            <a:r>
              <a:rPr lang="tr-TR" altLang="en-US" sz="1400">
                <a:latin typeface="Arial" charset="0"/>
              </a:rPr>
              <a:t/>
            </a:r>
            <a:br>
              <a:rPr lang="tr-TR" altLang="en-US" sz="1400">
                <a:latin typeface="Arial" charset="0"/>
              </a:rPr>
            </a:br>
            <a:r>
              <a:rPr lang="tr-TR" altLang="en-US" sz="1400" b="1">
                <a:latin typeface="Arial" charset="0"/>
              </a:rPr>
              <a:t>Kullanım süresi:</a:t>
            </a:r>
            <a:r>
              <a:rPr lang="tr-TR" altLang="en-US" sz="1400">
                <a:latin typeface="Arial" charset="0"/>
              </a:rPr>
              <a:t> 2000 - ...</a:t>
            </a:r>
            <a:r>
              <a:rPr lang="tr-TR" altLang="en-US" sz="1800">
                <a:latin typeface="Arial" charset="0"/>
              </a:rPr>
              <a:t/>
            </a:r>
            <a:br>
              <a:rPr lang="tr-TR" altLang="en-US" sz="1800">
                <a:latin typeface="Arial" charset="0"/>
              </a:rPr>
            </a:br>
            <a:endParaRPr lang="tr-TR" altLang="en-US" sz="1800">
              <a:latin typeface="Arial"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3 İçerik Yer Tutucusu" descr="10302630.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03350" y="1341438"/>
            <a:ext cx="6740525" cy="5314950"/>
          </a:xfrm>
        </p:spPr>
      </p:pic>
      <p:sp>
        <p:nvSpPr>
          <p:cNvPr id="3" name="2 Başlık"/>
          <p:cNvSpPr>
            <a:spLocks noGrp="1"/>
          </p:cNvSpPr>
          <p:nvPr>
            <p:ph type="title"/>
          </p:nvPr>
        </p:nvSpPr>
        <p:spPr/>
        <p:txBody>
          <a:bodyPr>
            <a:normAutofit fontScale="90000"/>
          </a:bodyPr>
          <a:lstStyle/>
          <a:p>
            <a:pPr>
              <a:defRPr/>
            </a:pPr>
            <a:r>
              <a:rPr lang="tr-TR" dirty="0" err="1" smtClean="0"/>
              <a:t>Blaise</a:t>
            </a:r>
            <a:r>
              <a:rPr lang="tr-TR" dirty="0" smtClean="0"/>
              <a:t> </a:t>
            </a:r>
            <a:r>
              <a:rPr lang="tr-TR" dirty="0" err="1" smtClean="0"/>
              <a:t>Pascal’s</a:t>
            </a:r>
            <a:r>
              <a:rPr lang="tr-TR" dirty="0" smtClean="0"/>
              <a:t> </a:t>
            </a:r>
            <a:r>
              <a:rPr lang="tr-TR" dirty="0" err="1" smtClean="0"/>
              <a:t>calculating</a:t>
            </a:r>
            <a:r>
              <a:rPr lang="tr-TR" dirty="0" smtClean="0"/>
              <a:t> </a:t>
            </a:r>
            <a:r>
              <a:rPr lang="tr-TR" dirty="0" err="1" smtClean="0"/>
              <a:t>machine</a:t>
            </a:r>
            <a:endParaRPr lang="tr-T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3 İçerik Yer Tutucusu" descr="fd.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43125" y="1000125"/>
            <a:ext cx="4457700" cy="2676525"/>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33796" name="4 Metin kutusu"/>
          <p:cNvSpPr txBox="1">
            <a:spLocks noChangeArrowheads="1"/>
          </p:cNvSpPr>
          <p:nvPr/>
        </p:nvSpPr>
        <p:spPr bwMode="auto">
          <a:xfrm>
            <a:off x="1857375" y="4143375"/>
            <a:ext cx="5929313"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400" b="1">
                <a:latin typeface="Arial" charset="0"/>
              </a:rPr>
              <a:t>USB Flash Drive </a:t>
            </a:r>
          </a:p>
          <a:p>
            <a:pPr eaLnBrk="1" hangingPunct="1">
              <a:spcBef>
                <a:spcPct val="0"/>
              </a:spcBef>
              <a:buClrTx/>
              <a:buSzTx/>
              <a:buFontTx/>
              <a:buNone/>
            </a:pPr>
            <a:r>
              <a:rPr lang="tr-TR" altLang="en-US" sz="1400">
                <a:latin typeface="Arial" charset="0"/>
              </a:rPr>
              <a:t>1.44MB'lık disketlerden sonra yedekleme birimlerinin belki de en popüleri USB Flash Drive oldu. Milenyumla birlikte hayatımıza giren USB Flash Drive, ayrıca kendi üzerinden Windows'u da boot edebilmesi ve çok daha önemlisi anakart BIOS'unu kendi başına güncelleyebilmesi, USB Flash Drive'ı diğer alternatiflerinden ayıran en önemli özelliği.</a:t>
            </a:r>
            <a:br>
              <a:rPr lang="tr-TR" altLang="en-US" sz="1400">
                <a:latin typeface="Arial" charset="0"/>
              </a:rPr>
            </a:br>
            <a:r>
              <a:rPr lang="tr-TR" altLang="en-US" sz="1400">
                <a:latin typeface="Arial" charset="0"/>
              </a:rPr>
              <a:t/>
            </a:r>
            <a:br>
              <a:rPr lang="tr-TR" altLang="en-US" sz="1400">
                <a:latin typeface="Arial" charset="0"/>
              </a:rPr>
            </a:br>
            <a:r>
              <a:rPr lang="tr-TR" altLang="en-US" sz="1400" b="1">
                <a:latin typeface="Arial" charset="0"/>
              </a:rPr>
              <a:t>Kullanım süresi:</a:t>
            </a:r>
            <a:r>
              <a:rPr lang="tr-TR" altLang="en-US" sz="1400">
                <a:latin typeface="Arial" charset="0"/>
              </a:rPr>
              <a:t> 2000 - ...</a:t>
            </a:r>
            <a:r>
              <a:rPr lang="tr-TR" altLang="en-US" sz="1800">
                <a:latin typeface="Arial" charset="0"/>
              </a:rPr>
              <a:t/>
            </a:r>
            <a:br>
              <a:rPr lang="tr-TR" altLang="en-US" sz="1800">
                <a:latin typeface="Arial" charset="0"/>
              </a:rPr>
            </a:br>
            <a:endParaRPr lang="tr-TR" altLang="en-US" sz="1800">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3 İçerik Yer Tutucusu" descr="hd.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786313" y="1143000"/>
            <a:ext cx="3224212" cy="4525963"/>
          </a:xfrm>
        </p:spPr>
      </p:pic>
      <p:sp>
        <p:nvSpPr>
          <p:cNvPr id="3" name="2 Başlık"/>
          <p:cNvSpPr>
            <a:spLocks noGrp="1"/>
          </p:cNvSpPr>
          <p:nvPr>
            <p:ph type="title"/>
          </p:nvPr>
        </p:nvSpPr>
        <p:spPr/>
        <p:txBody>
          <a:bodyPr/>
          <a:lstStyle/>
          <a:p>
            <a:pPr eaLnBrk="1" hangingPunct="1">
              <a:defRPr/>
            </a:pPr>
            <a:r>
              <a:rPr lang="tr-TR" dirty="0" smtClean="0"/>
              <a:t>Temel Bilgisayar Bilgisi</a:t>
            </a:r>
            <a:endParaRPr lang="tr-TR" dirty="0"/>
          </a:p>
        </p:txBody>
      </p:sp>
      <p:sp>
        <p:nvSpPr>
          <p:cNvPr id="34820" name="4 Metin kutusu"/>
          <p:cNvSpPr txBox="1">
            <a:spLocks noChangeArrowheads="1"/>
          </p:cNvSpPr>
          <p:nvPr/>
        </p:nvSpPr>
        <p:spPr bwMode="auto">
          <a:xfrm>
            <a:off x="1000125" y="1214438"/>
            <a:ext cx="3643313"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600" b="1">
                <a:latin typeface="Arial" charset="0"/>
              </a:rPr>
              <a:t>HD-DVD ve Blu-ray </a:t>
            </a:r>
          </a:p>
          <a:p>
            <a:pPr eaLnBrk="1" hangingPunct="1">
              <a:spcBef>
                <a:spcPct val="0"/>
              </a:spcBef>
              <a:buClrTx/>
              <a:buSzTx/>
              <a:buFontTx/>
              <a:buNone/>
            </a:pPr>
            <a:r>
              <a:rPr lang="tr-TR" altLang="en-US" sz="1600">
                <a:latin typeface="Arial" charset="0"/>
              </a:rPr>
              <a:t>Çok kısa bir süre önce HD-DVD ile Blu-ray arasında kıyasıya bir çekişme yaşanıyordu; ancak format savaşlarının galibi Blu-ray oldu ve şu an için fiyatları bir hayli yüksek olan Blu-ray disk ve oynatıcılar, günümüzde artık yavaş yavaş standartlaşmaya başladı. 25GB'a kadar veri depolayabilen Blu-ray diskler, çift katmanlı olduklarında 50GB'a kadar verileri üzerlerinde saklayabiliyor.</a:t>
            </a:r>
            <a:br>
              <a:rPr lang="tr-TR" altLang="en-US" sz="1600">
                <a:latin typeface="Arial" charset="0"/>
              </a:rPr>
            </a:br>
            <a:r>
              <a:rPr lang="tr-TR" altLang="en-US" sz="1600">
                <a:latin typeface="Arial" charset="0"/>
              </a:rPr>
              <a:t/>
            </a:r>
            <a:br>
              <a:rPr lang="tr-TR" altLang="en-US" sz="1600">
                <a:latin typeface="Arial" charset="0"/>
              </a:rPr>
            </a:br>
            <a:r>
              <a:rPr lang="tr-TR" altLang="en-US" sz="1600" b="1">
                <a:latin typeface="Arial" charset="0"/>
              </a:rPr>
              <a:t>Kullanım süresi:</a:t>
            </a:r>
            <a:r>
              <a:rPr lang="tr-TR" altLang="en-US" sz="1600">
                <a:latin typeface="Arial" charset="0"/>
              </a:rPr>
              <a:t> </a:t>
            </a:r>
            <a:br>
              <a:rPr lang="tr-TR" altLang="en-US" sz="1600">
                <a:latin typeface="Arial" charset="0"/>
              </a:rPr>
            </a:br>
            <a:r>
              <a:rPr lang="tr-TR" altLang="en-US" sz="1600">
                <a:latin typeface="Arial" charset="0"/>
              </a:rPr>
              <a:t>HD DVD: 2006 - 2008</a:t>
            </a:r>
            <a:br>
              <a:rPr lang="tr-TR" altLang="en-US" sz="1600">
                <a:latin typeface="Arial" charset="0"/>
              </a:rPr>
            </a:br>
            <a:r>
              <a:rPr lang="tr-TR" altLang="en-US" sz="1600">
                <a:latin typeface="Arial" charset="0"/>
              </a:rPr>
              <a:t>Blu-ray: 2006 - ...</a:t>
            </a:r>
            <a:r>
              <a:rPr lang="tr-TR" altLang="en-US" sz="1800">
                <a:latin typeface="Arial" charset="0"/>
              </a:rPr>
              <a:t/>
            </a:r>
            <a:br>
              <a:rPr lang="tr-TR" altLang="en-US" sz="1800">
                <a:latin typeface="Arial" charset="0"/>
              </a:rPr>
            </a:br>
            <a:endParaRPr lang="tr-TR" altLang="en-US" sz="1800">
              <a:latin typeface="Arial" charset="0"/>
            </a:endParaRPr>
          </a:p>
        </p:txBody>
      </p:sp>
      <p:sp>
        <p:nvSpPr>
          <p:cNvPr id="34821" name="5 Metin kutusu"/>
          <p:cNvSpPr txBox="1">
            <a:spLocks noChangeArrowheads="1"/>
          </p:cNvSpPr>
          <p:nvPr/>
        </p:nvSpPr>
        <p:spPr bwMode="auto">
          <a:xfrm>
            <a:off x="4143375" y="6000750"/>
            <a:ext cx="3857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en-US" sz="1800">
                <a:latin typeface="Arial" charset="0"/>
              </a:rPr>
              <a:t>Kaynak:http://www.chip.com.tr</a:t>
            </a:r>
          </a:p>
          <a:p>
            <a:pPr eaLnBrk="1" hangingPunct="1">
              <a:spcBef>
                <a:spcPct val="0"/>
              </a:spcBef>
              <a:buClrTx/>
              <a:buSzTx/>
              <a:buFontTx/>
              <a:buNone/>
            </a:pPr>
            <a:endParaRPr lang="tr-TR" altLang="en-US" sz="1800">
              <a:latin typeface="Arial"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İçerik Yer Tutucusu"/>
          <p:cNvSpPr>
            <a:spLocks noGrp="1"/>
          </p:cNvSpPr>
          <p:nvPr>
            <p:ph idx="1"/>
          </p:nvPr>
        </p:nvSpPr>
        <p:spPr/>
        <p:txBody>
          <a:bodyPr/>
          <a:lstStyle/>
          <a:p>
            <a:pPr eaLnBrk="1" hangingPunct="1">
              <a:lnSpc>
                <a:spcPct val="80000"/>
              </a:lnSpc>
            </a:pPr>
            <a:r>
              <a:rPr lang="tr-TR" altLang="en-US" sz="2300" smtClean="0"/>
              <a:t>Çevre Birimleri</a:t>
            </a:r>
          </a:p>
          <a:p>
            <a:pPr lvl="1" eaLnBrk="1" hangingPunct="1">
              <a:lnSpc>
                <a:spcPct val="80000"/>
              </a:lnSpc>
            </a:pPr>
            <a:r>
              <a:rPr lang="tr-TR" altLang="en-US" sz="2000" b="1" smtClean="0"/>
              <a:t>Giriş Birimleri </a:t>
            </a:r>
          </a:p>
          <a:p>
            <a:pPr lvl="2" eaLnBrk="1" hangingPunct="1">
              <a:lnSpc>
                <a:spcPct val="80000"/>
              </a:lnSpc>
            </a:pPr>
            <a:r>
              <a:rPr lang="tr-TR" altLang="en-US" sz="1800" smtClean="0"/>
              <a:t>Klavye</a:t>
            </a:r>
          </a:p>
          <a:p>
            <a:pPr lvl="2" eaLnBrk="1" hangingPunct="1">
              <a:lnSpc>
                <a:spcPct val="80000"/>
              </a:lnSpc>
            </a:pPr>
            <a:r>
              <a:rPr lang="tr-TR" altLang="en-US" sz="1800" smtClean="0"/>
              <a:t>Fare(Mouse)</a:t>
            </a:r>
          </a:p>
          <a:p>
            <a:pPr lvl="1" eaLnBrk="1" hangingPunct="1">
              <a:lnSpc>
                <a:spcPct val="80000"/>
              </a:lnSpc>
            </a:pPr>
            <a:r>
              <a:rPr lang="tr-TR" altLang="en-US" sz="2000" b="1" smtClean="0"/>
              <a:t>Çıkış Birimleri</a:t>
            </a:r>
          </a:p>
          <a:p>
            <a:pPr lvl="2" eaLnBrk="1" hangingPunct="1">
              <a:lnSpc>
                <a:spcPct val="80000"/>
              </a:lnSpc>
            </a:pPr>
            <a:r>
              <a:rPr lang="tr-TR" altLang="en-US" sz="1800" smtClean="0"/>
              <a:t>Ses Kartı</a:t>
            </a:r>
          </a:p>
          <a:p>
            <a:pPr lvl="2" eaLnBrk="1" hangingPunct="1">
              <a:lnSpc>
                <a:spcPct val="80000"/>
              </a:lnSpc>
            </a:pPr>
            <a:r>
              <a:rPr lang="tr-TR" altLang="en-US" sz="1800" smtClean="0"/>
              <a:t>Ekran Kartı</a:t>
            </a:r>
          </a:p>
          <a:p>
            <a:pPr lvl="2" eaLnBrk="1" hangingPunct="1">
              <a:lnSpc>
                <a:spcPct val="80000"/>
              </a:lnSpc>
            </a:pPr>
            <a:r>
              <a:rPr lang="tr-TR" altLang="en-US" sz="1800" smtClean="0"/>
              <a:t>Tarayıcı (Scanner)</a:t>
            </a:r>
          </a:p>
          <a:p>
            <a:pPr lvl="2" eaLnBrk="1" hangingPunct="1">
              <a:lnSpc>
                <a:spcPct val="80000"/>
              </a:lnSpc>
            </a:pPr>
            <a:r>
              <a:rPr lang="tr-TR" altLang="en-US" sz="1800" smtClean="0"/>
              <a:t>Yazıcı (Printer)</a:t>
            </a:r>
          </a:p>
          <a:p>
            <a:pPr lvl="2" eaLnBrk="1" hangingPunct="1">
              <a:lnSpc>
                <a:spcPct val="80000"/>
              </a:lnSpc>
            </a:pPr>
            <a:r>
              <a:rPr lang="tr-TR" altLang="en-US" sz="1800" smtClean="0"/>
              <a:t>Çizici (Plotter)</a:t>
            </a:r>
          </a:p>
          <a:p>
            <a:pPr lvl="1" eaLnBrk="1" hangingPunct="1">
              <a:lnSpc>
                <a:spcPct val="80000"/>
              </a:lnSpc>
            </a:pPr>
            <a:r>
              <a:rPr lang="tr-TR" altLang="en-US" sz="2000" b="1" smtClean="0"/>
              <a:t>Diğer Birimler</a:t>
            </a:r>
          </a:p>
          <a:p>
            <a:pPr lvl="2" eaLnBrk="1" hangingPunct="1">
              <a:lnSpc>
                <a:spcPct val="80000"/>
              </a:lnSpc>
            </a:pPr>
            <a:r>
              <a:rPr lang="tr-TR" altLang="en-US" sz="1800" smtClean="0"/>
              <a:t>Modem ve Eternet Kartı</a:t>
            </a:r>
          </a:p>
          <a:p>
            <a:pPr lvl="2" eaLnBrk="1" hangingPunct="1">
              <a:lnSpc>
                <a:spcPct val="80000"/>
              </a:lnSpc>
            </a:pPr>
            <a:r>
              <a:rPr lang="tr-TR" altLang="en-US" sz="1800" smtClean="0"/>
              <a:t>Güç Kaynağı (Power Supply)</a:t>
            </a:r>
          </a:p>
          <a:p>
            <a:pPr lvl="2" eaLnBrk="1" hangingPunct="1">
              <a:lnSpc>
                <a:spcPct val="80000"/>
              </a:lnSpc>
            </a:pPr>
            <a:r>
              <a:rPr lang="tr-TR" altLang="en-US" sz="1800" smtClean="0"/>
              <a:t>Barkod Okuyucular </a:t>
            </a:r>
          </a:p>
          <a:p>
            <a:pPr lvl="2" eaLnBrk="1" hangingPunct="1">
              <a:lnSpc>
                <a:spcPct val="80000"/>
              </a:lnSpc>
            </a:pPr>
            <a:r>
              <a:rPr lang="tr-TR" altLang="en-US" sz="1800" smtClean="0"/>
              <a:t>Dokunmatik Ekranlar (Touch Screen)</a:t>
            </a:r>
          </a:p>
          <a:p>
            <a:pPr lvl="2" eaLnBrk="1" hangingPunct="1">
              <a:lnSpc>
                <a:spcPct val="80000"/>
              </a:lnSpc>
            </a:pPr>
            <a:r>
              <a:rPr lang="tr-TR" altLang="en-US" sz="1800" smtClean="0"/>
              <a:t>Oyun Kumanda Kolları (Joystick vb)</a:t>
            </a:r>
          </a:p>
          <a:p>
            <a:pPr lvl="2" eaLnBrk="1" hangingPunct="1">
              <a:lnSpc>
                <a:spcPct val="80000"/>
              </a:lnSpc>
            </a:pPr>
            <a:endParaRPr lang="tr-TR" altLang="en-US" sz="1800" smtClean="0"/>
          </a:p>
          <a:p>
            <a:pPr lvl="2" eaLnBrk="1" hangingPunct="1">
              <a:lnSpc>
                <a:spcPct val="80000"/>
              </a:lnSpc>
            </a:pPr>
            <a:endParaRPr lang="tr-TR" altLang="en-US" sz="1800" smtClean="0"/>
          </a:p>
          <a:p>
            <a:pPr lvl="2" eaLnBrk="1" hangingPunct="1">
              <a:lnSpc>
                <a:spcPct val="80000"/>
              </a:lnSpc>
            </a:pPr>
            <a:endParaRPr lang="tr-TR" altLang="en-US" sz="1800"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457200" y="1481328"/>
            <a:ext cx="8229600" cy="4525963"/>
          </a:xfrm>
          <a:ln>
            <a:miter lim="800000"/>
            <a:headEnd/>
            <a:tailEnd/>
          </a:ln>
          <a:extLst/>
        </p:spPr>
        <p:txBody>
          <a:bodyPr>
            <a:normAutofit fontScale="92500" lnSpcReduction="10000"/>
          </a:bodyPr>
          <a:lstStyle/>
          <a:p>
            <a:pPr marL="365760" indent="-256032" eaLnBrk="1" fontAlgn="auto" hangingPunct="1">
              <a:spcAft>
                <a:spcPts val="0"/>
              </a:spcAft>
              <a:buFont typeface="Wingdings 3"/>
              <a:buChar char=""/>
              <a:defRPr/>
            </a:pPr>
            <a:r>
              <a:rPr lang="tr-TR" dirty="0" smtClean="0"/>
              <a:t>YAZILIM (SOFTWARE)</a:t>
            </a:r>
          </a:p>
          <a:p>
            <a:pPr marL="365760" indent="-256032" eaLnBrk="1" fontAlgn="auto" hangingPunct="1">
              <a:spcAft>
                <a:spcPts val="0"/>
              </a:spcAft>
              <a:buFont typeface="Wingdings 3"/>
              <a:buNone/>
              <a:defRPr/>
            </a:pPr>
            <a:endParaRPr lang="tr-TR" dirty="0" smtClean="0"/>
          </a:p>
          <a:p>
            <a:pPr marL="365760" indent="-256032" algn="just" eaLnBrk="1" fontAlgn="auto" hangingPunct="1">
              <a:spcBef>
                <a:spcPts val="0"/>
              </a:spcBef>
              <a:spcAft>
                <a:spcPts val="0"/>
              </a:spcAft>
              <a:buFont typeface="Wingdings 3"/>
              <a:buChar char=""/>
              <a:defRPr/>
            </a:pPr>
            <a:r>
              <a:rPr lang="tr-TR" sz="2800" dirty="0" smtClean="0"/>
              <a:t>Bilgisayarı kullanabilmemiz ve istediğimiz işlemleri yapabilmemiz için geliştirilen programlara verilen yazılım adı verilir. Yazılımları da kendi arasında ikiye ayırabiliriz. 	</a:t>
            </a:r>
          </a:p>
          <a:p>
            <a:pPr marL="365760" indent="-256032" eaLnBrk="1" fontAlgn="auto" hangingPunct="1">
              <a:spcBef>
                <a:spcPts val="0"/>
              </a:spcBef>
              <a:spcAft>
                <a:spcPts val="0"/>
              </a:spcAft>
              <a:buFont typeface="Wingdings 3"/>
              <a:buNone/>
              <a:defRPr/>
            </a:pPr>
            <a:r>
              <a:rPr lang="tr-TR" sz="2800" dirty="0" smtClean="0"/>
              <a:t>	Bunlar ;</a:t>
            </a:r>
          </a:p>
          <a:p>
            <a:pPr marL="365760" indent="-256032" eaLnBrk="1" fontAlgn="auto" hangingPunct="1">
              <a:spcBef>
                <a:spcPts val="0"/>
              </a:spcBef>
              <a:spcAft>
                <a:spcPts val="0"/>
              </a:spcAft>
              <a:buFont typeface="Wingdings 3"/>
              <a:buNone/>
              <a:defRPr/>
            </a:pPr>
            <a:r>
              <a:rPr lang="tr-TR" sz="2800" dirty="0" smtClean="0"/>
              <a:t>			</a:t>
            </a:r>
          </a:p>
          <a:p>
            <a:pPr marL="2800350" lvl="5" indent="-514350">
              <a:buFont typeface="+mj-lt"/>
              <a:buAutoNum type="arabicPeriod"/>
              <a:defRPr/>
            </a:pPr>
            <a:r>
              <a:rPr lang="tr-TR" sz="2800" b="1" dirty="0" smtClean="0"/>
              <a:t>İşletim Sistemleri</a:t>
            </a:r>
          </a:p>
          <a:p>
            <a:pPr marL="365760" indent="-256032" eaLnBrk="1" fontAlgn="auto" hangingPunct="1">
              <a:spcBef>
                <a:spcPts val="0"/>
              </a:spcBef>
              <a:spcAft>
                <a:spcPts val="0"/>
              </a:spcAft>
              <a:buFont typeface="Wingdings 3"/>
              <a:buChar char=""/>
              <a:defRPr/>
            </a:pPr>
            <a:endParaRPr lang="tr-TR" sz="2800" b="1" dirty="0" smtClean="0"/>
          </a:p>
          <a:p>
            <a:pPr marL="2800350" lvl="5" indent="-514350">
              <a:buFont typeface="+mj-lt"/>
              <a:buAutoNum type="arabicPeriod" startAt="2"/>
              <a:defRPr/>
            </a:pPr>
            <a:r>
              <a:rPr lang="tr-TR" sz="2800" b="1" dirty="0" smtClean="0"/>
              <a:t>Uygulamalar</a:t>
            </a:r>
            <a:endParaRPr lang="tr-TR" sz="2800" dirty="0" smtClean="0"/>
          </a:p>
          <a:p>
            <a:pPr marL="621792" lvl="1" eaLnBrk="1" fontAlgn="auto" hangingPunct="1">
              <a:spcBef>
                <a:spcPts val="324"/>
              </a:spcBef>
              <a:spcAft>
                <a:spcPts val="0"/>
              </a:spcAft>
              <a:buFont typeface="Verdana"/>
              <a:buChar char="◦"/>
              <a:defRPr/>
            </a:pPr>
            <a:endParaRPr lang="tr-TR" dirty="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	</a:t>
            </a:r>
            <a:endParaRPr lang="tr-T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İçerik Yer Tutucusu"/>
          <p:cNvSpPr>
            <a:spLocks noGrp="1"/>
          </p:cNvSpPr>
          <p:nvPr>
            <p:ph idx="1"/>
          </p:nvPr>
        </p:nvSpPr>
        <p:spPr/>
        <p:txBody>
          <a:bodyPr/>
          <a:lstStyle/>
          <a:p>
            <a:pPr eaLnBrk="1" hangingPunct="1"/>
            <a:r>
              <a:rPr lang="tr-TR" altLang="en-US" b="1" smtClean="0"/>
              <a:t>İşletim Sistemleri</a:t>
            </a:r>
          </a:p>
          <a:p>
            <a:pPr lvl="1" algn="just" eaLnBrk="1" hangingPunct="1"/>
            <a:r>
              <a:rPr lang="tr-TR" altLang="en-US" sz="2400" smtClean="0">
                <a:latin typeface="Gill Sans MT" pitchFamily="34" charset="0"/>
              </a:rPr>
              <a:t>Donanım ve kullanıcı arasındaki haberleşmeyi sağlayan bir programdır. Farklı Windows(XP, Vista vb) işletim sistemleri ve bu sistemlere alternatif linux, pardus gibi farklı sistemler mevcuttur.</a:t>
            </a:r>
          </a:p>
          <a:p>
            <a:pPr algn="just" eaLnBrk="1" hangingPunct="1"/>
            <a:r>
              <a:rPr lang="tr-TR" altLang="en-US" b="1" smtClean="0"/>
              <a:t>Uygulamalar</a:t>
            </a:r>
            <a:r>
              <a:rPr lang="tr-TR" altLang="en-US" sz="2800" b="1" smtClean="0">
                <a:latin typeface="Gill Sans MT" pitchFamily="34" charset="0"/>
              </a:rPr>
              <a:t>	</a:t>
            </a:r>
          </a:p>
          <a:p>
            <a:pPr lvl="1" algn="just" eaLnBrk="1" hangingPunct="1"/>
            <a:r>
              <a:rPr lang="tr-TR" altLang="en-US" sz="2400" b="1" smtClean="0">
                <a:latin typeface="Gill Sans MT" pitchFamily="34" charset="0"/>
              </a:rPr>
              <a:t> </a:t>
            </a:r>
            <a:r>
              <a:rPr lang="tr-TR" altLang="en-US" sz="2400" smtClean="0">
                <a:latin typeface="Gill Sans MT" pitchFamily="34" charset="0"/>
              </a:rPr>
              <a:t>Belirli işleri yapabilmesi amacı ile hazırlanan, çalışmak için bir işletim sistemine ihtiyaç duyan programlardır. Örneğin Word kelime işlemci programı, Excel Hesap Tablosu programı vb.</a:t>
            </a:r>
          </a:p>
          <a:p>
            <a:pPr lvl="1" eaLnBrk="1" hangingPunct="1">
              <a:buFont typeface="Verdana" pitchFamily="34" charset="0"/>
              <a:buNone/>
            </a:pPr>
            <a:endParaRPr lang="tr-TR" altLang="en-US"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Temel Bilgisayar Bilgisi</a:t>
            </a:r>
            <a:endParaRPr lang="tr-T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1 İçerik Yer Tutucusu"/>
          <p:cNvSpPr>
            <a:spLocks noGrp="1"/>
          </p:cNvSpPr>
          <p:nvPr>
            <p:ph idx="1"/>
          </p:nvPr>
        </p:nvSpPr>
        <p:spPr/>
        <p:txBody>
          <a:bodyPr/>
          <a:lstStyle/>
          <a:p>
            <a:pPr algn="just" eaLnBrk="1" hangingPunct="1"/>
            <a:r>
              <a:rPr lang="tr-TR" altLang="en-US" sz="1800" smtClean="0"/>
              <a:t>1980’lerin başında IBM’in ilk PC’leri üretmesi ve bu PC’lerde kullanılan yeni bir işletim sistemi arayış ile ortaya çıkan DOS, günümüzde kullanıcı sayısı azalsa da hala kullanılmaktadır MS-DOS, Microsoft Disk Operating System (Microsoft Disk İşletim Sistemi) kelimelerinin kısaltılmış halidir. MS-DOS bir disk işletim sistemi olarak bilinir, çünkü yaptığı işlerin büyük bölümü disk işlemleri, bellek işlemleri gibi programların çalışabilmesi için gerekli düzenlemeleri yapan bir işletim sistemidir. MS-DOS yalnızca, diğer programların çalışmasına olanak vermekle kalmaz, aynı zamanda bilgisayarınızın neyi nasıl yaptığı üzerinde size tam denetim sağlar. </a:t>
            </a:r>
          </a:p>
          <a:p>
            <a:pPr algn="just" eaLnBrk="1" hangingPunct="1"/>
            <a:r>
              <a:rPr lang="tr-TR" altLang="en-US" sz="1800" smtClean="0"/>
              <a:t>DOS’ta grafiksel bir kullanıcı arabirimi (pencereler) yoktur, her şey komutlarla ve bir sürü parametre ile yapılır. DOS, tüm x86 tabanlı PC’lerde çalışır.</a:t>
            </a:r>
            <a:r>
              <a:rPr lang="tr-TR" altLang="en-US" smtClean="0"/>
              <a:t> </a:t>
            </a:r>
          </a:p>
          <a:p>
            <a:pPr eaLnBrk="1" hangingPunct="1"/>
            <a:endParaRPr lang="tr-TR" altLang="en-US" smtClean="0"/>
          </a:p>
        </p:txBody>
      </p:sp>
      <p:sp>
        <p:nvSpPr>
          <p:cNvPr id="3" name="2 Başlık"/>
          <p:cNvSpPr>
            <a:spLocks noGrp="1"/>
          </p:cNvSpPr>
          <p:nvPr>
            <p:ph type="title"/>
          </p:nvPr>
        </p:nvSpPr>
        <p:spPr/>
        <p:txBody>
          <a:bodyPr/>
          <a:lstStyle/>
          <a:p>
            <a:pPr algn="ctr" eaLnBrk="1" hangingPunct="1">
              <a:defRPr/>
            </a:pPr>
            <a:r>
              <a:rPr lang="tr-TR" dirty="0" err="1" smtClean="0"/>
              <a:t>Ms</a:t>
            </a:r>
            <a:r>
              <a:rPr lang="tr-TR" dirty="0" smtClean="0"/>
              <a:t> </a:t>
            </a:r>
            <a:r>
              <a:rPr lang="tr-TR" dirty="0" err="1" smtClean="0"/>
              <a:t>Dos</a:t>
            </a:r>
            <a:endParaRPr lang="tr-T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3 İçerik Yer Tutucusu" descr="dos.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3988" y="1481138"/>
            <a:ext cx="6296025" cy="4525962"/>
          </a:xfrm>
        </p:spPr>
      </p:pic>
      <p:sp>
        <p:nvSpPr>
          <p:cNvPr id="3" name="2 Başlık"/>
          <p:cNvSpPr>
            <a:spLocks noGrp="1"/>
          </p:cNvSpPr>
          <p:nvPr>
            <p:ph type="title"/>
          </p:nvPr>
        </p:nvSpPr>
        <p:spPr/>
        <p:txBody>
          <a:bodyPr/>
          <a:lstStyle/>
          <a:p>
            <a:pPr algn="ctr" eaLnBrk="1" hangingPunct="1">
              <a:defRPr/>
            </a:pPr>
            <a:r>
              <a:rPr lang="tr-TR" dirty="0" err="1" smtClean="0"/>
              <a:t>Ms</a:t>
            </a:r>
            <a:r>
              <a:rPr lang="tr-TR" dirty="0" smtClean="0"/>
              <a:t> </a:t>
            </a:r>
            <a:r>
              <a:rPr lang="tr-TR" dirty="0" err="1" smtClean="0"/>
              <a:t>Dos</a:t>
            </a:r>
            <a:endParaRPr lang="tr-T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İçerik Yer Tutucusu"/>
          <p:cNvSpPr>
            <a:spLocks noGrp="1"/>
          </p:cNvSpPr>
          <p:nvPr>
            <p:ph idx="1"/>
          </p:nvPr>
        </p:nvSpPr>
        <p:spPr/>
        <p:txBody>
          <a:bodyPr/>
          <a:lstStyle/>
          <a:p>
            <a:pPr algn="just" eaLnBrk="1" hangingPunct="1"/>
            <a:r>
              <a:rPr lang="tr-TR" altLang="en-US" sz="2000" smtClean="0"/>
              <a:t>Windows 3.1, 1992 yılında PC tarihinde kilometre taşı sayılabilecek önemli olaylardan biridir. 16 bit yapıda olan Windows 3.1, PC kullanımının artmasında önemli rol oynarken, DOS’la beraber kullanılmasından dolayı tam bir işletim sistemi olarak düşünülmektedir.Grafik kullanıcılı arabirim desteği sunması, çokluortam desteği vermesi, çok görevli çalışması, nesneye dayalı teknoloji kullanması avantajları olarak sayılabilirken; kısıtlamaları arasında ise 32 bit olmaması, gerçek çok-görevliliği sağlamaması ve tam anlamıyla bir işletim sistemi olmaması sayılabilir.</a:t>
            </a:r>
          </a:p>
        </p:txBody>
      </p:sp>
      <p:sp>
        <p:nvSpPr>
          <p:cNvPr id="3" name="2 Başlık"/>
          <p:cNvSpPr>
            <a:spLocks noGrp="1"/>
          </p:cNvSpPr>
          <p:nvPr>
            <p:ph type="title"/>
          </p:nvPr>
        </p:nvSpPr>
        <p:spPr/>
        <p:txBody>
          <a:bodyPr/>
          <a:lstStyle/>
          <a:p>
            <a:pPr algn="ctr" eaLnBrk="1" hangingPunct="1">
              <a:defRPr/>
            </a:pPr>
            <a:r>
              <a:rPr lang="tr-TR" dirty="0" smtClean="0"/>
              <a:t>Windows 3.1</a:t>
            </a:r>
            <a:endParaRPr lang="tr-T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3.1</a:t>
            </a:r>
            <a:endParaRPr lang="tr-TR" dirty="0"/>
          </a:p>
        </p:txBody>
      </p:sp>
      <p:pic>
        <p:nvPicPr>
          <p:cNvPr id="419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0188" y="1714500"/>
            <a:ext cx="5857875" cy="3844925"/>
          </a:xfr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1 İçerik Yer Tutucusu"/>
          <p:cNvSpPr>
            <a:spLocks noGrp="1"/>
          </p:cNvSpPr>
          <p:nvPr>
            <p:ph idx="1"/>
          </p:nvPr>
        </p:nvSpPr>
        <p:spPr/>
        <p:txBody>
          <a:bodyPr/>
          <a:lstStyle/>
          <a:p>
            <a:pPr eaLnBrk="1" hangingPunct="1"/>
            <a:r>
              <a:rPr lang="tr-TR" altLang="en-US" sz="2400" smtClean="0"/>
              <a:t>Windows 95, mevcut Windows 3.x işletim sisteminin gelişmişolarak genişbir kullanıcıkitlesine (MS-DOS, Windows 3.11 kullanıcıları) hitap etmek üzere geliştirilmişbir işletim sistemidir.</a:t>
            </a:r>
          </a:p>
          <a:p>
            <a:pPr eaLnBrk="1" hangingPunct="1"/>
            <a:r>
              <a:rPr lang="tr-TR" altLang="en-US" sz="2400" smtClean="0"/>
              <a:t>Windows 95 tak çalıştır, özelliği ile donanım birimlerini otomatik tanır. Windows 95’de Dos’tan gelen 8 karakterlik dosya ismi sınırıortadan kalkmıştır. </a:t>
            </a:r>
          </a:p>
          <a:p>
            <a:pPr eaLnBrk="1" hangingPunct="1"/>
            <a:r>
              <a:rPr lang="tr-TR" altLang="en-US" sz="2400" smtClean="0"/>
              <a:t>Kopyalama işlemleri için kes, kopyala, yapıştır ve sürükle bırak özellikleri kullanılabilmektedir, bu sayede komut ve yol belirtme özelliği kalkmıştır .</a:t>
            </a:r>
          </a:p>
          <a:p>
            <a:pPr eaLnBrk="1" hangingPunct="1"/>
            <a:endParaRPr lang="tr-TR" altLang="en-US" smtClean="0"/>
          </a:p>
        </p:txBody>
      </p:sp>
      <p:sp>
        <p:nvSpPr>
          <p:cNvPr id="3" name="2 Başlık"/>
          <p:cNvSpPr>
            <a:spLocks noGrp="1"/>
          </p:cNvSpPr>
          <p:nvPr>
            <p:ph type="title"/>
          </p:nvPr>
        </p:nvSpPr>
        <p:spPr/>
        <p:txBody>
          <a:bodyPr/>
          <a:lstStyle/>
          <a:p>
            <a:pPr algn="ctr" eaLnBrk="1" hangingPunct="1">
              <a:defRPr/>
            </a:pPr>
            <a:r>
              <a:rPr lang="tr-TR" dirty="0" smtClean="0"/>
              <a:t>Windows 95</a:t>
            </a:r>
            <a:endParaRPr lang="tr-T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normAutofit fontScale="90000"/>
          </a:bodyPr>
          <a:lstStyle/>
          <a:p>
            <a:r>
              <a:rPr lang="tr-TR" b="0" dirty="0">
                <a:effectLst/>
              </a:rPr>
              <a:t>1824: </a:t>
            </a:r>
            <a:r>
              <a:rPr lang="tr-TR" b="0" dirty="0" err="1">
                <a:effectLst/>
              </a:rPr>
              <a:t>Babbage'ın</a:t>
            </a:r>
            <a:r>
              <a:rPr lang="tr-TR" b="0" dirty="0">
                <a:effectLst/>
              </a:rPr>
              <a:t> </a:t>
            </a:r>
            <a:r>
              <a:rPr lang="tr-TR" b="0" dirty="0" smtClean="0">
                <a:effectLst/>
              </a:rPr>
              <a:t>Fark(</a:t>
            </a:r>
            <a:r>
              <a:rPr lang="tr-TR" b="0" dirty="0" err="1" smtClean="0">
                <a:effectLst/>
              </a:rPr>
              <a:t>Difference</a:t>
            </a:r>
            <a:r>
              <a:rPr lang="tr-TR" b="0" dirty="0" smtClean="0">
                <a:effectLst/>
              </a:rPr>
              <a:t>) Makinesi</a:t>
            </a:r>
            <a:endParaRPr lang="tr-TR" dirty="0"/>
          </a:p>
        </p:txBody>
      </p:sp>
      <p:pic>
        <p:nvPicPr>
          <p:cNvPr id="890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76056" y="1484784"/>
            <a:ext cx="3562666"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755576" y="1700808"/>
            <a:ext cx="4176464" cy="3539430"/>
          </a:xfrm>
          <a:prstGeom prst="rect">
            <a:avLst/>
          </a:prstGeom>
          <a:noFill/>
        </p:spPr>
        <p:txBody>
          <a:bodyPr wrap="square" rtlCol="0">
            <a:spAutoFit/>
          </a:bodyPr>
          <a:lstStyle/>
          <a:p>
            <a:pPr algn="just"/>
            <a:r>
              <a:rPr lang="tr-TR" sz="1400" dirty="0">
                <a:latin typeface="Times New Roman" panose="02020603050405020304" pitchFamily="18" charset="0"/>
                <a:cs typeface="Times New Roman" panose="02020603050405020304" pitchFamily="18" charset="0"/>
                <a:hlinkClick r:id="rId3" tooltip="Fark makinesi"/>
              </a:rPr>
              <a:t>Fark makinesi</a:t>
            </a:r>
            <a:r>
              <a:rPr lang="tr-TR" sz="1400" dirty="0">
                <a:latin typeface="Times New Roman" panose="02020603050405020304" pitchFamily="18" charset="0"/>
                <a:cs typeface="Times New Roman" panose="02020603050405020304" pitchFamily="18" charset="0"/>
              </a:rPr>
              <a:t>, bir değerler serisini otomatik olarak hesaplayabilmeyi öngörüyordu. </a:t>
            </a:r>
            <a:r>
              <a:rPr lang="tr-TR" sz="1400" dirty="0">
                <a:latin typeface="Times New Roman" panose="02020603050405020304" pitchFamily="18" charset="0"/>
                <a:cs typeface="Times New Roman" panose="02020603050405020304" pitchFamily="18" charset="0"/>
                <a:hlinkClick r:id="rId4" tooltip="Sonlu farklar (sayfa mevcut değil)"/>
              </a:rPr>
              <a:t>Sonlu farklar</a:t>
            </a:r>
            <a:r>
              <a:rPr lang="tr-TR" sz="1400" dirty="0">
                <a:latin typeface="Times New Roman" panose="02020603050405020304" pitchFamily="18" charset="0"/>
                <a:cs typeface="Times New Roman" panose="02020603050405020304" pitchFamily="18" charset="0"/>
              </a:rPr>
              <a:t> yönteminden yararlanarak, çarpma ve bölme işlemlerinden yararlanmaksızın hesaplama yapmak mümkündü</a:t>
            </a:r>
            <a:r>
              <a:rPr lang="tr-TR" sz="1400" dirty="0" smtClean="0">
                <a:latin typeface="Times New Roman" panose="02020603050405020304" pitchFamily="18" charset="0"/>
                <a:cs typeface="Times New Roman" panose="02020603050405020304" pitchFamily="18" charset="0"/>
              </a:rPr>
              <a:t>. Fark </a:t>
            </a:r>
            <a:r>
              <a:rPr lang="tr-TR" sz="1400" dirty="0">
                <a:latin typeface="Times New Roman" panose="02020603050405020304" pitchFamily="18" charset="0"/>
                <a:cs typeface="Times New Roman" panose="02020603050405020304" pitchFamily="18" charset="0"/>
              </a:rPr>
              <a:t>makinesi, projenin ilk haliyle, 2.5 </a:t>
            </a:r>
            <a:r>
              <a:rPr lang="tr-TR" sz="1400" dirty="0" err="1">
                <a:latin typeface="Times New Roman" panose="02020603050405020304" pitchFamily="18" charset="0"/>
                <a:cs typeface="Times New Roman" panose="02020603050405020304" pitchFamily="18" charset="0"/>
              </a:rPr>
              <a:t>mt</a:t>
            </a:r>
            <a:r>
              <a:rPr lang="tr-TR" sz="1400" dirty="0">
                <a:latin typeface="Times New Roman" panose="02020603050405020304" pitchFamily="18" charset="0"/>
                <a:cs typeface="Times New Roman" panose="02020603050405020304" pitchFamily="18" charset="0"/>
              </a:rPr>
              <a:t> yüksekliğinde, 15 ton ağırlığında olacak ve 25,000 parçadan oluşacaktı. Projesine mali kaynak bulabilmesine rağmen tamamlayamamıştır. Daha sonra Fark makinesinin geliştirilmiş bir modelini tasarlamasına rağmen bunun yapımına hiç başlayamamıştır. 19. Yüzyılın olanak tanıdığı </a:t>
            </a:r>
            <a:r>
              <a:rPr lang="tr-TR" sz="1400" dirty="0" err="1">
                <a:latin typeface="Times New Roman" panose="02020603050405020304" pitchFamily="18" charset="0"/>
                <a:cs typeface="Times New Roman" panose="02020603050405020304" pitchFamily="18" charset="0"/>
              </a:rPr>
              <a:t>ölçüsel</a:t>
            </a:r>
            <a:r>
              <a:rPr lang="tr-TR" sz="1400" dirty="0">
                <a:latin typeface="Times New Roman" panose="02020603050405020304" pitchFamily="18" charset="0"/>
                <a:cs typeface="Times New Roman" panose="02020603050405020304" pitchFamily="18" charset="0"/>
              </a:rPr>
              <a:t> toleranslarla 1989-1991 yılları arasında tamamlanan bu makine, Londra Bilim Müzesi'nde çalıştırıldığı zaman ortalama bir elektronik hesap makinesinden çok daha öteye giderek 31 basamağa kadar doğru hesap yapabildiği görülmüştür.</a:t>
            </a:r>
          </a:p>
        </p:txBody>
      </p:sp>
    </p:spTree>
    <p:extLst>
      <p:ext uri="{BB962C8B-B14F-4D97-AF65-F5344CB8AC3E}">
        <p14:creationId xmlns:p14="http://schemas.microsoft.com/office/powerpoint/2010/main" val="4290074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95</a:t>
            </a:r>
            <a:endParaRPr lang="tr-TR" dirty="0"/>
          </a:p>
        </p:txBody>
      </p:sp>
      <p:pic>
        <p:nvPicPr>
          <p:cNvPr id="4403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481138"/>
            <a:ext cx="6035675" cy="4525962"/>
          </a:xfr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1 İçerik Yer Tutucusu"/>
          <p:cNvSpPr>
            <a:spLocks noGrp="1"/>
          </p:cNvSpPr>
          <p:nvPr>
            <p:ph idx="1"/>
          </p:nvPr>
        </p:nvSpPr>
        <p:spPr/>
        <p:txBody>
          <a:bodyPr/>
          <a:lstStyle/>
          <a:p>
            <a:pPr algn="just" eaLnBrk="1" hangingPunct="1"/>
            <a:r>
              <a:rPr lang="tr-TR" altLang="en-US" sz="1800" smtClean="0"/>
              <a:t>Windows 98, Windows 95 özelliklerine ek olarak, internet ve çoklu ortam destekli dos tabanlı bir işletim sistemidir. Bilgisayarın açılması ile, ekrana gelen görüntü Windows 98’in ara yüzüdür. Bütün işlemlerin buradan yürütüleceği bu ekranın tümüne Masaüstü denir. Masaüstündeki resimlere ise Simge (icon) denilmektedir. Simge kavramı yerine nesne, sembol veya öğe kavramıda kullanılmaktadır. Windows 98, windows 95’den sonra çıktığı için daha fazla donanımı desteklemektedir. Windows 98’de de 2000 yılı sorunu vardır, onun için daha sonra Windows 98 SE (Second Edition) çıkmıştır.</a:t>
            </a:r>
          </a:p>
          <a:p>
            <a:pPr eaLnBrk="1" hangingPunct="1"/>
            <a:endParaRPr lang="tr-TR" altLang="en-US" smtClean="0"/>
          </a:p>
        </p:txBody>
      </p:sp>
      <p:sp>
        <p:nvSpPr>
          <p:cNvPr id="3" name="2 Başlık"/>
          <p:cNvSpPr>
            <a:spLocks noGrp="1"/>
          </p:cNvSpPr>
          <p:nvPr>
            <p:ph type="title"/>
          </p:nvPr>
        </p:nvSpPr>
        <p:spPr/>
        <p:txBody>
          <a:bodyPr/>
          <a:lstStyle/>
          <a:p>
            <a:pPr algn="ctr" eaLnBrk="1" hangingPunct="1">
              <a:defRPr/>
            </a:pPr>
            <a:r>
              <a:rPr lang="tr-TR" dirty="0" smtClean="0"/>
              <a:t>Windows 98</a:t>
            </a:r>
            <a:endParaRPr lang="tr-T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98</a:t>
            </a:r>
            <a:endParaRPr lang="tr-TR" dirty="0"/>
          </a:p>
        </p:txBody>
      </p:sp>
      <p:pic>
        <p:nvPicPr>
          <p:cNvPr id="4608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481138"/>
            <a:ext cx="6035675" cy="4525962"/>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1 İçerik Yer Tutucusu"/>
          <p:cNvSpPr>
            <a:spLocks noGrp="1"/>
          </p:cNvSpPr>
          <p:nvPr>
            <p:ph idx="1"/>
          </p:nvPr>
        </p:nvSpPr>
        <p:spPr/>
        <p:txBody>
          <a:bodyPr/>
          <a:lstStyle/>
          <a:p>
            <a:pPr algn="just" eaLnBrk="1" hangingPunct="1"/>
            <a:r>
              <a:rPr lang="tr-TR" altLang="en-US" sz="2400" smtClean="0"/>
              <a:t>Windows ME ile; Dijital fotoğrafları, müziği ve videoyu kolayca yönetebilir, paylaşabilir ve düzenleyebilirsiniz. İçerdiği yeni sistem koruma özellikleri ve gelişmiş yardım işlevleri sayesinde ev kullanımı için şimdiye dek üretilmiş en sorunsuz işletim sistemidir. Evde ağ sistemi kurmak iyi bir yöntem olabilir, böylece evinizdeki tüm bilgisayarlar yazıcıları, Internet bağlantılarını ve diğer aygıtları paylaşabilir. Genişbant bağlantısı desteği, Internet haberleşme araçları ve çevrimiçi oyunlar içeriyor</a:t>
            </a:r>
          </a:p>
          <a:p>
            <a:pPr eaLnBrk="1" hangingPunct="1"/>
            <a:endParaRPr lang="tr-TR" altLang="en-US" smtClean="0"/>
          </a:p>
        </p:txBody>
      </p:sp>
      <p:sp>
        <p:nvSpPr>
          <p:cNvPr id="3" name="2 Başlık"/>
          <p:cNvSpPr>
            <a:spLocks noGrp="1"/>
          </p:cNvSpPr>
          <p:nvPr>
            <p:ph type="title"/>
          </p:nvPr>
        </p:nvSpPr>
        <p:spPr/>
        <p:txBody>
          <a:bodyPr/>
          <a:lstStyle/>
          <a:p>
            <a:pPr algn="ctr" eaLnBrk="1" hangingPunct="1">
              <a:defRPr/>
            </a:pPr>
            <a:r>
              <a:rPr lang="tr-TR" dirty="0" smtClean="0"/>
              <a:t>Windows ME</a:t>
            </a:r>
            <a:endParaRPr lang="tr-T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ME</a:t>
            </a:r>
            <a:endParaRPr lang="tr-TR" dirty="0"/>
          </a:p>
        </p:txBody>
      </p:sp>
      <p:pic>
        <p:nvPicPr>
          <p:cNvPr id="481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4438" y="1143000"/>
            <a:ext cx="6589712" cy="4941888"/>
          </a:xfr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1 İçerik Yer Tutucusu"/>
          <p:cNvSpPr>
            <a:spLocks noGrp="1"/>
          </p:cNvSpPr>
          <p:nvPr>
            <p:ph idx="1"/>
          </p:nvPr>
        </p:nvSpPr>
        <p:spPr>
          <a:xfrm>
            <a:off x="500063" y="1285875"/>
            <a:ext cx="8229600" cy="4525963"/>
          </a:xfrm>
        </p:spPr>
        <p:txBody>
          <a:bodyPr/>
          <a:lstStyle/>
          <a:p>
            <a:pPr eaLnBrk="1" hangingPunct="1"/>
            <a:endParaRPr lang="tr-TR" altLang="en-US" smtClean="0"/>
          </a:p>
          <a:p>
            <a:pPr eaLnBrk="1" hangingPunct="1"/>
            <a:r>
              <a:rPr lang="tr-TR" altLang="en-US" sz="2400" smtClean="0"/>
              <a:t>Windows 2000, kendinden önceki işletim sistemlerine göre daha güvenilir, daha hızlı, birden fazla kullanıcıileçalışabilmeye imkan veren, grafik ara yüzeyli bir işletim sistemidir. </a:t>
            </a:r>
          </a:p>
          <a:p>
            <a:pPr eaLnBrk="1" hangingPunct="1"/>
            <a:r>
              <a:rPr lang="tr-TR" altLang="en-US" sz="2400" smtClean="0"/>
              <a:t>•Windows 2000 ortamında aynıanda birden fazla uygulama çalıştırılabilir, network kurulabilir. </a:t>
            </a:r>
          </a:p>
          <a:p>
            <a:pPr eaLnBrk="1" hangingPunct="1"/>
            <a:r>
              <a:rPr lang="tr-TR" altLang="en-US" sz="2400" smtClean="0"/>
              <a:t>•Windows 98’in kolay kullanımlıarayüzüile Windows NT’nin güvenilirliğini temel alınarak yaratılmışolan Windows 2000 daha verimli çalışmaya imkan verir.</a:t>
            </a:r>
          </a:p>
          <a:p>
            <a:pPr eaLnBrk="1" hangingPunct="1"/>
            <a:endParaRPr lang="tr-TR" altLang="en-US" smtClean="0"/>
          </a:p>
        </p:txBody>
      </p:sp>
      <p:sp>
        <p:nvSpPr>
          <p:cNvPr id="3" name="2 Başlık"/>
          <p:cNvSpPr>
            <a:spLocks noGrp="1"/>
          </p:cNvSpPr>
          <p:nvPr>
            <p:ph type="title"/>
          </p:nvPr>
        </p:nvSpPr>
        <p:spPr/>
        <p:txBody>
          <a:bodyPr/>
          <a:lstStyle/>
          <a:p>
            <a:pPr algn="ctr" eaLnBrk="1" hangingPunct="1">
              <a:defRPr/>
            </a:pPr>
            <a:r>
              <a:rPr lang="tr-TR" dirty="0" smtClean="0"/>
              <a:t>Windows 2000</a:t>
            </a:r>
            <a:endParaRPr lang="tr-T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2000</a:t>
            </a:r>
            <a:endParaRPr lang="tr-TR" dirty="0"/>
          </a:p>
        </p:txBody>
      </p:sp>
      <p:pic>
        <p:nvPicPr>
          <p:cNvPr id="5017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225550"/>
            <a:ext cx="6375400" cy="4781550"/>
          </a:xfr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İçerik Yer Tutucusu"/>
          <p:cNvSpPr>
            <a:spLocks noGrp="1"/>
          </p:cNvSpPr>
          <p:nvPr>
            <p:ph idx="1"/>
          </p:nvPr>
        </p:nvSpPr>
        <p:spPr/>
        <p:txBody>
          <a:bodyPr/>
          <a:lstStyle/>
          <a:p>
            <a:pPr eaLnBrk="1" hangingPunct="1"/>
            <a:endParaRPr lang="tr-TR" altLang="en-US" smtClean="0"/>
          </a:p>
          <a:p>
            <a:pPr eaLnBrk="1" hangingPunct="1"/>
            <a:r>
              <a:rPr lang="tr-TR" altLang="en-US" sz="1400" smtClean="0"/>
              <a:t>Windows XP, Microsoft Windows’un Windows 2000 ve Windows Millennium’un ötesindeki sürümüdür. </a:t>
            </a:r>
          </a:p>
          <a:p>
            <a:pPr eaLnBrk="1" hangingPunct="1"/>
            <a:r>
              <a:rPr lang="tr-TR" altLang="en-US" sz="1400" smtClean="0"/>
              <a:t>•Bir yandan Windows 2000’in standartlara uygun güvenlik, yönetilebilirlik ve güvenilirlik gibi güçlü özelliklerini, diğer yandan Windows 98’in ve Windows Me’nin Tak ve Kullan, basitleştirilmiş kullanıcıarayüzüve yeni destek hizmetleri gibi benzersiz işolanaklarını temel alan Windows XP Professional şimdiye dek pazara sunulan en iyi Windows sürümüdür.</a:t>
            </a:r>
          </a:p>
          <a:p>
            <a:pPr eaLnBrk="1" hangingPunct="1"/>
            <a:endParaRPr lang="tr-TR" altLang="en-US" sz="1400" smtClean="0"/>
          </a:p>
          <a:p>
            <a:pPr eaLnBrk="1" hangingPunct="1"/>
            <a:r>
              <a:rPr lang="tr-TR" altLang="en-US" sz="1400" smtClean="0"/>
              <a:t>Geri Yükle özelliği sayesinde kullanıcılar ve yöneticiler veri kaybetmeden bilgisayarı eski durumuna geri getirebilmektedir. Sistemi Geri Yükle özelliği kolayca tanımlanabilen geri yükleme noktalarını otomatik olarak oluşturmakta ve böylece sistemi önceki durumuna geri getirebilmenizi sağlamaktadır.</a:t>
            </a:r>
          </a:p>
          <a:p>
            <a:pPr eaLnBrk="1" hangingPunct="1"/>
            <a:r>
              <a:rPr lang="tr-TR" altLang="en-US" sz="1400" smtClean="0"/>
              <a:t>•Windows 95/98/Me’de sistemin yeniden başlatılmasını gerektiren durumların pek çoğu ortadan kaldırılmştır</a:t>
            </a:r>
          </a:p>
          <a:p>
            <a:pPr eaLnBrk="1" hangingPunct="1"/>
            <a:endParaRPr lang="tr-TR" altLang="en-US" sz="2400" smtClean="0"/>
          </a:p>
          <a:p>
            <a:pPr eaLnBrk="1" hangingPunct="1"/>
            <a:endParaRPr lang="tr-TR" altLang="en-US" smtClean="0"/>
          </a:p>
        </p:txBody>
      </p:sp>
      <p:sp>
        <p:nvSpPr>
          <p:cNvPr id="3" name="2 Başlık"/>
          <p:cNvSpPr>
            <a:spLocks noGrp="1"/>
          </p:cNvSpPr>
          <p:nvPr>
            <p:ph type="title"/>
          </p:nvPr>
        </p:nvSpPr>
        <p:spPr/>
        <p:txBody>
          <a:bodyPr/>
          <a:lstStyle/>
          <a:p>
            <a:pPr algn="ctr" eaLnBrk="1" hangingPunct="1">
              <a:defRPr/>
            </a:pPr>
            <a:r>
              <a:rPr lang="tr-TR" dirty="0" smtClean="0"/>
              <a:t>Windows XP</a:t>
            </a:r>
            <a:endParaRPr lang="tr-T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XP</a:t>
            </a:r>
            <a:endParaRPr lang="tr-TR" dirty="0"/>
          </a:p>
        </p:txBody>
      </p:sp>
      <p:pic>
        <p:nvPicPr>
          <p:cNvPr id="5222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916113"/>
            <a:ext cx="4876800" cy="3657600"/>
          </a:xfr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eaLnBrk="1" hangingPunct="1">
              <a:defRPr/>
            </a:pPr>
            <a:r>
              <a:rPr lang="tr-TR" dirty="0" smtClean="0"/>
              <a:t>Windows Vista</a:t>
            </a:r>
            <a:endParaRPr lang="tr-TR" dirty="0"/>
          </a:p>
        </p:txBody>
      </p:sp>
      <p:pic>
        <p:nvPicPr>
          <p:cNvPr id="5325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481138"/>
            <a:ext cx="6035675" cy="4525962"/>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normAutofit fontScale="90000"/>
          </a:bodyPr>
          <a:lstStyle/>
          <a:p>
            <a:r>
              <a:rPr lang="tr-TR" b="0" dirty="0">
                <a:effectLst/>
              </a:rPr>
              <a:t>1837: </a:t>
            </a:r>
            <a:r>
              <a:rPr lang="tr-TR" b="0" dirty="0" err="1">
                <a:effectLst/>
              </a:rPr>
              <a:t>Babbage'ın</a:t>
            </a:r>
            <a:r>
              <a:rPr lang="tr-TR" b="0" dirty="0">
                <a:effectLst/>
              </a:rPr>
              <a:t> Analiz Makinesi</a:t>
            </a:r>
            <a:endParaRPr lang="tr-TR" dirty="0"/>
          </a:p>
        </p:txBody>
      </p:sp>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1960" y="1412776"/>
            <a:ext cx="4157575" cy="324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827584" y="1412776"/>
            <a:ext cx="3240360" cy="3493264"/>
          </a:xfrm>
          <a:prstGeom prst="rect">
            <a:avLst/>
          </a:prstGeom>
          <a:noFill/>
        </p:spPr>
        <p:txBody>
          <a:bodyPr wrap="square" rtlCol="0">
            <a:spAutoFit/>
          </a:bodyPr>
          <a:lstStyle/>
          <a:p>
            <a:r>
              <a:rPr lang="tr-TR" sz="1300" dirty="0"/>
              <a:t>Fark makinesinin tasarımından sonra </a:t>
            </a:r>
            <a:r>
              <a:rPr lang="tr-TR" sz="1300" dirty="0" err="1"/>
              <a:t>Babbage</a:t>
            </a:r>
            <a:r>
              <a:rPr lang="tr-TR" sz="1300" dirty="0"/>
              <a:t>, bundan çok daha karmaşık olan </a:t>
            </a:r>
            <a:r>
              <a:rPr lang="tr-TR" sz="1300" dirty="0">
                <a:hlinkClick r:id="rId3" tooltip="Analitik makine (sayfa mevcut değil)"/>
              </a:rPr>
              <a:t>Analitik </a:t>
            </a:r>
            <a:r>
              <a:rPr lang="tr-TR" sz="1300" dirty="0" err="1">
                <a:hlinkClick r:id="rId3" tooltip="Analitik makine (sayfa mevcut değil)"/>
              </a:rPr>
              <a:t>makine</a:t>
            </a:r>
            <a:r>
              <a:rPr lang="tr-TR" sz="1300" dirty="0" err="1"/>
              <a:t>'nin</a:t>
            </a:r>
            <a:r>
              <a:rPr lang="tr-TR" sz="1300" dirty="0"/>
              <a:t> tasarımına başlamıştır. Öldüğü 1871 yılına kadar bu makinenin üzerinde çalışmıştır. İki makine arasındaki önemli farklardan birisi, Analitik makinenin, o zamana kadar henüz duyulmamış bir şey olan delikli kartları (</a:t>
            </a:r>
            <a:r>
              <a:rPr lang="tr-TR" sz="1300" dirty="0" err="1"/>
              <a:t>punch</a:t>
            </a:r>
            <a:r>
              <a:rPr lang="tr-TR" sz="1300" dirty="0"/>
              <a:t> </a:t>
            </a:r>
            <a:r>
              <a:rPr lang="tr-TR" sz="1300" dirty="0" err="1"/>
              <a:t>card</a:t>
            </a:r>
            <a:r>
              <a:rPr lang="tr-TR" sz="1300" dirty="0"/>
              <a:t>) kullanabilmesidir. Kullanıcıların programları önceden yapabilmesinin bir ihtiyaç olduğunu ve programları makineye iletebilmek için de uygun ortamın </a:t>
            </a:r>
            <a:r>
              <a:rPr lang="tr-TR" sz="1300" dirty="0">
                <a:hlinkClick r:id="rId4" tooltip="Delikli kart"/>
              </a:rPr>
              <a:t>delikli kartlar</a:t>
            </a:r>
            <a:r>
              <a:rPr lang="tr-TR" sz="1300" dirty="0"/>
              <a:t> olduğu düşüncesine varmıştır. </a:t>
            </a:r>
            <a:r>
              <a:rPr lang="tr-TR" sz="1300" dirty="0" err="1"/>
              <a:t>Babbage</a:t>
            </a:r>
            <a:r>
              <a:rPr lang="tr-TR" sz="1300" dirty="0"/>
              <a:t>, makineyi birden fazla işlevi ardışık olarak yapabilecek şekilde tasarlanmaya çalışmıştır.</a:t>
            </a:r>
          </a:p>
        </p:txBody>
      </p:sp>
    </p:spTree>
    <p:extLst>
      <p:ext uri="{BB962C8B-B14F-4D97-AF65-F5344CB8AC3E}">
        <p14:creationId xmlns:p14="http://schemas.microsoft.com/office/powerpoint/2010/main" val="2884439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3 İçerik Yer Tutucusu" descr="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68500" y="1357313"/>
            <a:ext cx="6037263" cy="4197350"/>
          </a:xfrm>
        </p:spPr>
      </p:pic>
      <p:sp>
        <p:nvSpPr>
          <p:cNvPr id="3" name="2 Başlık"/>
          <p:cNvSpPr>
            <a:spLocks noGrp="1"/>
          </p:cNvSpPr>
          <p:nvPr>
            <p:ph type="title"/>
          </p:nvPr>
        </p:nvSpPr>
        <p:spPr/>
        <p:txBody>
          <a:bodyPr/>
          <a:lstStyle/>
          <a:p>
            <a:pPr algn="ctr" eaLnBrk="1" hangingPunct="1">
              <a:defRPr/>
            </a:pPr>
            <a:r>
              <a:rPr lang="tr-TR" dirty="0" smtClean="0"/>
              <a:t>Windows 7</a:t>
            </a:r>
            <a:endParaRPr lang="tr-T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3 İçerik Yer Tutucusu"/>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68500" y="1758950"/>
            <a:ext cx="6037263" cy="3394075"/>
          </a:xfrm>
        </p:spPr>
      </p:pic>
      <p:sp>
        <p:nvSpPr>
          <p:cNvPr id="3" name="2 Başlık"/>
          <p:cNvSpPr>
            <a:spLocks noGrp="1"/>
          </p:cNvSpPr>
          <p:nvPr>
            <p:ph type="title"/>
          </p:nvPr>
        </p:nvSpPr>
        <p:spPr/>
        <p:txBody>
          <a:bodyPr/>
          <a:lstStyle/>
          <a:p>
            <a:pPr algn="ctr" eaLnBrk="1" hangingPunct="1">
              <a:defRPr/>
            </a:pPr>
            <a:r>
              <a:rPr lang="tr-TR" dirty="0" smtClean="0"/>
              <a:t>Windows 8</a:t>
            </a:r>
            <a:endParaRPr lang="tr-T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3 İçerik Yer Tutucusu"/>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68500" y="1758950"/>
            <a:ext cx="6037263" cy="3394075"/>
          </a:xfrm>
        </p:spPr>
      </p:pic>
      <p:sp>
        <p:nvSpPr>
          <p:cNvPr id="3" name="2 Başlık"/>
          <p:cNvSpPr>
            <a:spLocks noGrp="1"/>
          </p:cNvSpPr>
          <p:nvPr>
            <p:ph type="title"/>
          </p:nvPr>
        </p:nvSpPr>
        <p:spPr/>
        <p:txBody>
          <a:bodyPr/>
          <a:lstStyle/>
          <a:p>
            <a:pPr algn="ctr" eaLnBrk="1" hangingPunct="1">
              <a:defRPr/>
            </a:pPr>
            <a:r>
              <a:rPr lang="tr-TR" dirty="0" smtClean="0"/>
              <a:t>Windows 10</a:t>
            </a:r>
            <a:endParaRPr lang="tr-T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İçerik Yer Tutucusu"/>
          <p:cNvSpPr>
            <a:spLocks noGrp="1"/>
          </p:cNvSpPr>
          <p:nvPr>
            <p:ph idx="1"/>
          </p:nvPr>
        </p:nvSpPr>
        <p:spPr/>
        <p:txBody>
          <a:bodyPr/>
          <a:lstStyle/>
          <a:p>
            <a:pPr eaLnBrk="1" hangingPunct="1">
              <a:lnSpc>
                <a:spcPct val="80000"/>
              </a:lnSpc>
            </a:pPr>
            <a:r>
              <a:rPr lang="tr-TR" altLang="en-US" sz="1500" smtClean="0"/>
              <a:t>Birinci Kuşak Bilgisayarlar (1946-1959)</a:t>
            </a:r>
          </a:p>
          <a:p>
            <a:pPr eaLnBrk="1" hangingPunct="1">
              <a:lnSpc>
                <a:spcPct val="80000"/>
              </a:lnSpc>
            </a:pPr>
            <a:r>
              <a:rPr lang="tr-TR" altLang="en-US" sz="1500" smtClean="0"/>
              <a:t>İlk programlama dili makine dilinde yazılmaya başlandı ve bilgiler bellekte saklanıyordu.</a:t>
            </a:r>
          </a:p>
          <a:p>
            <a:pPr eaLnBrk="1" hangingPunct="1">
              <a:lnSpc>
                <a:spcPct val="80000"/>
              </a:lnSpc>
            </a:pPr>
            <a:r>
              <a:rPr lang="tr-TR" altLang="en-US" sz="1500" smtClean="0"/>
              <a:t>İkinci Kuşak Bilgisayarlar (1959-1964)</a:t>
            </a:r>
          </a:p>
          <a:p>
            <a:pPr eaLnBrk="1" hangingPunct="1">
              <a:lnSpc>
                <a:spcPct val="80000"/>
              </a:lnSpc>
            </a:pPr>
            <a:r>
              <a:rPr lang="tr-TR" altLang="en-US" sz="1500" smtClean="0"/>
              <a:t>İlk dönemde kullanılan Vakum Tüplerinin yerine transistörler kullanılmaya başlandı. Bununla beraber daha hızlı ve daha az elektrik harcamaktaydı. ASSEMBLY makine dili kullanılmaktaydı.</a:t>
            </a:r>
          </a:p>
          <a:p>
            <a:pPr eaLnBrk="1" hangingPunct="1">
              <a:lnSpc>
                <a:spcPct val="80000"/>
              </a:lnSpc>
            </a:pPr>
            <a:r>
              <a:rPr lang="tr-TR" altLang="en-US" sz="1500" smtClean="0"/>
              <a:t>Üçüncü Kuşak Bilgisayarlar (1964-1970)</a:t>
            </a:r>
          </a:p>
          <a:p>
            <a:pPr eaLnBrk="1" hangingPunct="1">
              <a:lnSpc>
                <a:spcPct val="80000"/>
              </a:lnSpc>
            </a:pPr>
            <a:r>
              <a:rPr lang="tr-TR" altLang="en-US" sz="1500" smtClean="0"/>
              <a:t>Transistörler bir araya getirilerek Entegre Devreler yapıldı. İlk Merkezi İşlem birimi CPU yapıldı.</a:t>
            </a:r>
          </a:p>
          <a:p>
            <a:pPr eaLnBrk="1" hangingPunct="1">
              <a:lnSpc>
                <a:spcPct val="80000"/>
              </a:lnSpc>
            </a:pPr>
            <a:r>
              <a:rPr lang="tr-TR" altLang="en-US" sz="1500" smtClean="0"/>
              <a:t>Dördüncü Kuşak Bilgisayarlar (1970li yıllarda)</a:t>
            </a:r>
          </a:p>
          <a:p>
            <a:pPr eaLnBrk="1" hangingPunct="1">
              <a:lnSpc>
                <a:spcPct val="80000"/>
              </a:lnSpc>
            </a:pPr>
            <a:r>
              <a:rPr lang="tr-TR" altLang="en-US" sz="1500" smtClean="0"/>
              <a:t>İşlem ve kontrol birimlerinin tümünün bir arada bulunduğu chipler geliştirildi.</a:t>
            </a:r>
          </a:p>
          <a:p>
            <a:pPr eaLnBrk="1" hangingPunct="1">
              <a:lnSpc>
                <a:spcPct val="80000"/>
              </a:lnSpc>
            </a:pPr>
            <a:r>
              <a:rPr lang="tr-TR" altLang="en-US" sz="1500" smtClean="0"/>
              <a:t>Beşinci Kuşak Bilgisayarlar (1970li yıllarda)</a:t>
            </a:r>
          </a:p>
          <a:p>
            <a:pPr eaLnBrk="1" hangingPunct="1">
              <a:lnSpc>
                <a:spcPct val="80000"/>
              </a:lnSpc>
            </a:pPr>
            <a:r>
              <a:rPr lang="tr-TR" altLang="en-US" sz="1500" smtClean="0"/>
              <a:t>Yapay zeka yapma yönünde çalışmalar yapılmaktadır.</a:t>
            </a:r>
          </a:p>
          <a:p>
            <a:pPr eaLnBrk="1" hangingPunct="1">
              <a:lnSpc>
                <a:spcPct val="80000"/>
              </a:lnSpc>
            </a:pPr>
            <a:r>
              <a:rPr lang="tr-TR" altLang="en-US" sz="1500" smtClean="0"/>
              <a:t>Kişisel Bilgisayarlar (1981li yıllarda )</a:t>
            </a:r>
          </a:p>
          <a:p>
            <a:pPr eaLnBrk="1" hangingPunct="1">
              <a:lnSpc>
                <a:spcPct val="80000"/>
              </a:lnSpc>
            </a:pPr>
            <a:r>
              <a:rPr lang="tr-TR" altLang="en-US" sz="1500" smtClean="0"/>
              <a:t>Kişisel Bilgisayarlar (PC'ler) IBM tarafından kullanıcılara sunuldu. 1980'li yılların sonlarına doğru ise İnternet vasıtasıyla bu kişisel bilgisayarlar birbirleri ile iletişime başladılar.</a:t>
            </a:r>
          </a:p>
          <a:p>
            <a:pPr eaLnBrk="1" hangingPunct="1">
              <a:lnSpc>
                <a:spcPct val="80000"/>
              </a:lnSpc>
            </a:pPr>
            <a:r>
              <a:rPr lang="tr-TR" altLang="en-US" sz="1500" i="1" smtClean="0">
                <a:hlinkClick r:id="rId2"/>
              </a:rPr>
              <a:t>www.</a:t>
            </a:r>
            <a:r>
              <a:rPr lang="tr-TR" altLang="en-US" sz="1500" b="1" i="1" smtClean="0">
                <a:hlinkClick r:id="rId2"/>
              </a:rPr>
              <a:t>computerhistory</a:t>
            </a:r>
            <a:r>
              <a:rPr lang="tr-TR" altLang="en-US" sz="1500" i="1" smtClean="0">
                <a:hlinkClick r:id="rId2"/>
              </a:rPr>
              <a:t>.org/</a:t>
            </a:r>
            <a:r>
              <a:rPr lang="tr-TR" altLang="en-US" sz="1500" b="1" i="1" smtClean="0">
                <a:hlinkClick r:id="rId2"/>
              </a:rPr>
              <a:t>timeline</a:t>
            </a:r>
            <a:r>
              <a:rPr lang="tr-TR" altLang="en-US" sz="1500" i="1" smtClean="0">
                <a:hlinkClick r:id="rId2"/>
              </a:rPr>
              <a:t>/</a:t>
            </a:r>
            <a:endParaRPr lang="tr-TR" altLang="en-US" sz="1500" i="1" smtClean="0"/>
          </a:p>
          <a:p>
            <a:pPr eaLnBrk="1" hangingPunct="1">
              <a:lnSpc>
                <a:spcPct val="80000"/>
              </a:lnSpc>
            </a:pPr>
            <a:endParaRPr lang="tr-TR" altLang="en-US" sz="1500" smtClean="0"/>
          </a:p>
          <a:p>
            <a:pPr eaLnBrk="1" hangingPunct="1">
              <a:lnSpc>
                <a:spcPct val="80000"/>
              </a:lnSpc>
            </a:pPr>
            <a:endParaRPr lang="tr-TR" altLang="en-US" sz="1500" smtClean="0"/>
          </a:p>
        </p:txBody>
      </p:sp>
      <p:sp>
        <p:nvSpPr>
          <p:cNvPr id="3" name="2 Başlık"/>
          <p:cNvSpPr>
            <a:spLocks noGrp="1"/>
          </p:cNvSpPr>
          <p:nvPr>
            <p:ph type="title"/>
          </p:nvPr>
        </p:nvSpPr>
        <p:spPr/>
        <p:txBody>
          <a:bodyPr/>
          <a:lstStyle/>
          <a:p>
            <a:pPr eaLnBrk="1" fontAlgn="auto" hangingPunct="1">
              <a:spcAft>
                <a:spcPts val="0"/>
              </a:spcAft>
              <a:defRPr/>
            </a:pPr>
            <a:r>
              <a:rPr lang="tr-TR" dirty="0" smtClean="0"/>
              <a:t>Bilgisayarın Tarihçesi</a:t>
            </a:r>
            <a:endParaRPr lang="tr-T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3 İçerik Yer Tutucusu" descr="Image11900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95550" y="1481138"/>
            <a:ext cx="3732634" cy="4067943"/>
          </a:xfrm>
        </p:spPr>
      </p:pic>
      <p:sp>
        <p:nvSpPr>
          <p:cNvPr id="3" name="2 Başlık"/>
          <p:cNvSpPr>
            <a:spLocks noGrp="1"/>
          </p:cNvSpPr>
          <p:nvPr>
            <p:ph type="title"/>
          </p:nvPr>
        </p:nvSpPr>
        <p:spPr/>
        <p:txBody>
          <a:bodyPr/>
          <a:lstStyle/>
          <a:p>
            <a:pPr algn="ctr">
              <a:defRPr/>
            </a:pPr>
            <a:r>
              <a:rPr lang="tr-TR" dirty="0" smtClean="0"/>
              <a:t>Bilgisayarın Tarihçesi</a:t>
            </a:r>
            <a:endParaRPr lang="tr-TR" dirty="0"/>
          </a:p>
        </p:txBody>
      </p:sp>
      <p:sp>
        <p:nvSpPr>
          <p:cNvPr id="2" name="Metin kutusu 1"/>
          <p:cNvSpPr txBox="1"/>
          <p:nvPr/>
        </p:nvSpPr>
        <p:spPr>
          <a:xfrm>
            <a:off x="3347864" y="5665975"/>
            <a:ext cx="2520280" cy="369332"/>
          </a:xfrm>
          <a:prstGeom prst="rect">
            <a:avLst/>
          </a:prstGeom>
          <a:noFill/>
        </p:spPr>
        <p:txBody>
          <a:bodyPr wrap="square" rtlCol="0">
            <a:spAutoFit/>
          </a:bodyPr>
          <a:lstStyle/>
          <a:p>
            <a:r>
              <a:rPr lang="tr-TR" dirty="0" smtClean="0"/>
              <a:t>1946-ENIAC</a:t>
            </a:r>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pPr algn="ctr">
              <a:defRPr/>
            </a:pPr>
            <a:r>
              <a:rPr lang="tr-TR" dirty="0" smtClean="0"/>
              <a:t>Bilgisayarın Tarihçesi</a:t>
            </a:r>
            <a:endParaRPr lang="tr-TR" dirty="0"/>
          </a:p>
        </p:txBody>
      </p:sp>
      <p:pic>
        <p:nvPicPr>
          <p:cNvPr id="1434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075" y="1686719"/>
            <a:ext cx="565785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3275856" y="6021288"/>
            <a:ext cx="2664296" cy="369332"/>
          </a:xfrm>
          <a:prstGeom prst="rect">
            <a:avLst/>
          </a:prstGeom>
          <a:noFill/>
        </p:spPr>
        <p:txBody>
          <a:bodyPr wrap="square" rtlCol="0">
            <a:spAutoFit/>
          </a:bodyPr>
          <a:lstStyle/>
          <a:p>
            <a:r>
              <a:rPr lang="tr-TR" dirty="0"/>
              <a:t>1951: </a:t>
            </a:r>
            <a:r>
              <a:rPr lang="tr-TR" dirty="0" err="1"/>
              <a:t>The</a:t>
            </a:r>
            <a:r>
              <a:rPr lang="tr-TR" dirty="0"/>
              <a:t> UNIVAC</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edarik Zinciri ve lojistikte BT Uygulamaları&amp;quot;&quot;/&gt;&lt;property id=&quot;20307&quot; value=&quot;257&quot;/&gt;&lt;/object&gt;&lt;object type=&quot;3&quot; unique_id=&quot;10005&quot;&gt;&lt;property id=&quot;20148&quot; value=&quot;5&quot;/&gt;&lt;property id=&quot;20300&quot; value=&quot;Slide 2 - &amp;quot;Bilgisayarın Tarihçesi&amp;quot;&quot;/&gt;&lt;property id=&quot;20307&quot; value=&quot;258&quot;/&gt;&lt;/object&gt;&lt;object type=&quot;3&quot; unique_id=&quot;10006&quot;&gt;&lt;property id=&quot;20148&quot; value=&quot;5&quot;/&gt;&lt;property id=&quot;20300&quot; value=&quot;Slide 3 - &amp;quot;a Roman Abacus&amp;quot;&quot;/&gt;&lt;property id=&quot;20307&quot; value=&quot;307&quot;/&gt;&lt;/object&gt;&lt;object type=&quot;3&quot; unique_id=&quot;10007&quot;&gt;&lt;property id=&quot;20148&quot; value=&quot;5&quot;/&gt;&lt;property id=&quot;20300&quot; value=&quot;Slide 4 - &amp;quot;Blaise Pascal’s calculating machine&amp;quot;&quot;/&gt;&lt;property id=&quot;20307&quot; value=&quot;308&quot;/&gt;&lt;/object&gt;&lt;object type=&quot;3&quot; unique_id=&quot;10008&quot;&gt;&lt;property id=&quot;20148&quot; value=&quot;5&quot;/&gt;&lt;property id=&quot;20300&quot; value=&quot;Slide 5 - &amp;quot;Bilgisayarın Tarihçesi&amp;quot;&quot;/&gt;&lt;property id=&quot;20307&quot; value=&quot;259&quot;/&gt;&lt;/object&gt;&lt;object type=&quot;3&quot; unique_id=&quot;10009&quot;&gt;&lt;property id=&quot;20148&quot; value=&quot;5&quot;/&gt;&lt;property id=&quot;20300&quot; value=&quot;Slide 6 - &amp;quot;Bilgisayarın Tarihçesi&amp;quot;&quot;/&gt;&lt;property id=&quot;20307&quot; value=&quot;302&quot;/&gt;&lt;/object&gt;&lt;object type=&quot;3&quot; unique_id=&quot;10010&quot;&gt;&lt;property id=&quot;20148&quot; value=&quot;5&quot;/&gt;&lt;property id=&quot;20300&quot; value=&quot;Slide 7 - &amp;quot;Bilgisayarın Tarihçesi&amp;quot;&quot;/&gt;&lt;property id=&quot;20307&quot; value=&quot;303&quot;/&gt;&lt;/object&gt;&lt;object type=&quot;3&quot; unique_id=&quot;10011&quot;&gt;&lt;property id=&quot;20148&quot; value=&quot;5&quot;/&gt;&lt;property id=&quot;20300&quot; value=&quot;Slide 8 - &amp;quot;Bilgisayarın Tarihçesi&amp;quot;&quot;/&gt;&lt;property id=&quot;20307&quot; value=&quot;304&quot;/&gt;&lt;/object&gt;&lt;object type=&quot;3&quot; unique_id=&quot;10012&quot;&gt;&lt;property id=&quot;20148&quot; value=&quot;5&quot;/&gt;&lt;property id=&quot;20300&quot; value=&quot;Slide 9&quot;/&gt;&lt;property id=&quot;20307&quot; value=&quot;306&quot;/&gt;&lt;/object&gt;&lt;object type=&quot;3&quot; unique_id=&quot;10013&quot;&gt;&lt;property id=&quot;20148&quot; value=&quot;5&quot;/&gt;&lt;property id=&quot;20300&quot; value=&quot;Slide 10 - &amp;quot;TÜRKİYEDEKİ İLK BİLGİSAYAR&amp;#x0D;&amp;#x0A;&amp;quot;IBM-650 Data Processing Machine&amp;quot; isimli bu bilgisayar 1960 yılında hizmete girmiş ve y&quot;/&gt;&lt;property id=&quot;20307&quot; value=&quot;305&quot;/&gt;&lt;/object&gt;&lt;object type=&quot;3&quot; unique_id=&quot;10014&quot;&gt;&lt;property id=&quot;20148&quot; value=&quot;5&quot;/&gt;&lt;property id=&quot;20300&quot; value=&quot;Slide 11 - &amp;quot;Temel Bilgisayar Bilgisi&amp;quot;&quot;/&gt;&lt;property id=&quot;20307&quot; value=&quot;260&quot;/&gt;&lt;/object&gt;&lt;object type=&quot;3&quot; unique_id=&quot;10015&quot;&gt;&lt;property id=&quot;20148&quot; value=&quot;5&quot;/&gt;&lt;property id=&quot;20300&quot; value=&quot;Slide 12 - &amp;quot;Temel Bilgisayar Bilgisi&amp;quot;&quot;/&gt;&lt;property id=&quot;20307&quot; value=&quot;262&quot;/&gt;&lt;/object&gt;&lt;object type=&quot;3&quot; unique_id=&quot;10016&quot;&gt;&lt;property id=&quot;20148&quot; value=&quot;5&quot;/&gt;&lt;property id=&quot;20300&quot; value=&quot;Slide 13 - &amp;quot;Temel Bilgisayar Bilgisi&amp;quot;&quot;/&gt;&lt;property id=&quot;20307&quot; value=&quot;268&quot;/&gt;&lt;/object&gt;&lt;object type=&quot;3&quot; unique_id=&quot;10017&quot;&gt;&lt;property id=&quot;20148&quot; value=&quot;5&quot;/&gt;&lt;property id=&quot;20300&quot; value=&quot;Slide 14 - &amp;quot;Temel Bilgisayar Bilgisi&amp;quot;&quot;/&gt;&lt;property id=&quot;20307&quot; value=&quot;267&quot;/&gt;&lt;/object&gt;&lt;object type=&quot;3&quot; unique_id=&quot;10018&quot;&gt;&lt;property id=&quot;20148&quot; value=&quot;5&quot;/&gt;&lt;property id=&quot;20300&quot; value=&quot;Slide 15 - &amp;quot;Temel Bilgisayar Bilgisi&amp;quot;&quot;/&gt;&lt;property id=&quot;20307&quot; value=&quot;266&quot;/&gt;&lt;/object&gt;&lt;object type=&quot;3&quot; unique_id=&quot;10019&quot;&gt;&lt;property id=&quot;20148&quot; value=&quot;5&quot;/&gt;&lt;property id=&quot;20300&quot; value=&quot;Slide 16 - &amp;quot;Temel Bilgisayar Bilgisi&amp;quot;&quot;/&gt;&lt;property id=&quot;20307&quot; value=&quot;274&quot;/&gt;&lt;/object&gt;&lt;object type=&quot;3&quot; unique_id=&quot;10020&quot;&gt;&lt;property id=&quot;20148&quot; value=&quot;5&quot;/&gt;&lt;property id=&quot;20300&quot; value=&quot;Slide 17 - &amp;quot;Temel Bilgisayar Bilgisi&amp;quot;&quot;/&gt;&lt;property id=&quot;20307&quot; value=&quot;275&quot;/&gt;&lt;/object&gt;&lt;object type=&quot;3&quot; unique_id=&quot;10021&quot;&gt;&lt;property id=&quot;20148&quot; value=&quot;5&quot;/&gt;&lt;property id=&quot;20300&quot; value=&quot;Slide 18 - &amp;quot;Temel Bilgisayar Bilgisi&amp;quot;&quot;/&gt;&lt;property id=&quot;20307&quot; value=&quot;276&quot;/&gt;&lt;/object&gt;&lt;object type=&quot;3&quot; unique_id=&quot;10022&quot;&gt;&lt;property id=&quot;20148&quot; value=&quot;5&quot;/&gt;&lt;property id=&quot;20300&quot; value=&quot;Slide 19 - &amp;quot;Temel Bilgisayar Bilgisi&amp;quot;&quot;/&gt;&lt;property id=&quot;20307&quot; value=&quot;277&quot;/&gt;&lt;/object&gt;&lt;object type=&quot;3&quot; unique_id=&quot;10023&quot;&gt;&lt;property id=&quot;20148&quot; value=&quot;5&quot;/&gt;&lt;property id=&quot;20300&quot; value=&quot;Slide 20 - &amp;quot;Temel Bilgisayar Bilgisi&amp;quot;&quot;/&gt;&lt;property id=&quot;20307&quot; value=&quot;278&quot;/&gt;&lt;/object&gt;&lt;object type=&quot;3&quot; unique_id=&quot;10024&quot;&gt;&lt;property id=&quot;20148&quot; value=&quot;5&quot;/&gt;&lt;property id=&quot;20300&quot; value=&quot;Slide 21 - &amp;quot;Temel Bilgisayar Bilgisi&amp;quot;&quot;/&gt;&lt;property id=&quot;20307&quot; value=&quot;279&quot;/&gt;&lt;/object&gt;&lt;object type=&quot;3&quot; unique_id=&quot;10025&quot;&gt;&lt;property id=&quot;20148&quot; value=&quot;5&quot;/&gt;&lt;property id=&quot;20300&quot; value=&quot;Slide 22 - &amp;quot;Temel Bilgisayar Bilgisi&amp;quot;&quot;/&gt;&lt;property id=&quot;20307&quot; value=&quot;280&quot;/&gt;&lt;/object&gt;&lt;object type=&quot;3&quot; unique_id=&quot;10026&quot;&gt;&lt;property id=&quot;20148&quot; value=&quot;5&quot;/&gt;&lt;property id=&quot;20300&quot; value=&quot;Slide 23 - &amp;quot;Temel Bilgisayar Bilgisi&amp;quot;&quot;/&gt;&lt;property id=&quot;20307&quot; value=&quot;281&quot;/&gt;&lt;/object&gt;&lt;object type=&quot;3&quot; unique_id=&quot;10027&quot;&gt;&lt;property id=&quot;20148&quot; value=&quot;5&quot;/&gt;&lt;property id=&quot;20300&quot; value=&quot;Slide 24 - &amp;quot;Temel Bilgisayar Bilgisi&amp;quot;&quot;/&gt;&lt;property id=&quot;20307&quot; value=&quot;282&quot;/&gt;&lt;/object&gt;&lt;object type=&quot;3&quot; unique_id=&quot;10028&quot;&gt;&lt;property id=&quot;20148&quot; value=&quot;5&quot;/&gt;&lt;property id=&quot;20300&quot; value=&quot;Slide 25 - &amp;quot;Temel Bilgisayar Bilgisi&amp;quot;&quot;/&gt;&lt;property id=&quot;20307&quot; value=&quot;283&quot;/&gt;&lt;/object&gt;&lt;object type=&quot;3&quot; unique_id=&quot;10029&quot;&gt;&lt;property id=&quot;20148&quot; value=&quot;5&quot;/&gt;&lt;property id=&quot;20300&quot; value=&quot;Slide 26 - &amp;quot;Temel Bilgisayar Bilgisi&amp;quot;&quot;/&gt;&lt;property id=&quot;20307&quot; value=&quot;284&quot;/&gt;&lt;/object&gt;&lt;object type=&quot;3&quot; unique_id=&quot;10030&quot;&gt;&lt;property id=&quot;20148&quot; value=&quot;5&quot;/&gt;&lt;property id=&quot;20300&quot; value=&quot;Slide 27 - &amp;quot;Temel Bilgisayar Bilgisi&amp;quot;&quot;/&gt;&lt;property id=&quot;20307&quot; value=&quot;264&quot;/&gt;&lt;/object&gt;&lt;object type=&quot;3&quot; unique_id=&quot;10031&quot;&gt;&lt;property id=&quot;20148&quot; value=&quot;5&quot;/&gt;&lt;property id=&quot;20300&quot; value=&quot;Slide 28 - &amp;quot;Temel Bilgisayar Bilgisi&amp;amp;#x09;&amp;quot;&quot;/&gt;&lt;property id=&quot;20307&quot; value=&quot;263&quot;/&gt;&lt;/object&gt;&lt;object type=&quot;3&quot; unique_id=&quot;10032&quot;&gt;&lt;property id=&quot;20148&quot; value=&quot;5&quot;/&gt;&lt;property id=&quot;20300&quot; value=&quot;Slide 29 - &amp;quot;Temel Bilgisayar Bilgisi&amp;quot;&quot;/&gt;&lt;property id=&quot;20307&quot; value=&quot;269&quot;/&gt;&lt;/object&gt;&lt;object type=&quot;3&quot; unique_id=&quot;10033&quot;&gt;&lt;property id=&quot;20148&quot; value=&quot;5&quot;/&gt;&lt;property id=&quot;20300&quot; value=&quot;Slide 30 - &amp;quot;Ms Dos&amp;quot;&quot;/&gt;&lt;property id=&quot;20307&quot; value=&quot;285&quot;/&gt;&lt;/object&gt;&lt;object type=&quot;3&quot; unique_id=&quot;10034&quot;&gt;&lt;property id=&quot;20148&quot; value=&quot;5&quot;/&gt;&lt;property id=&quot;20300&quot; value=&quot;Slide 31 - &amp;quot;Ms Dos&amp;quot;&quot;/&gt;&lt;property id=&quot;20307&quot; value=&quot;289&quot;/&gt;&lt;/object&gt;&lt;object type=&quot;3&quot; unique_id=&quot;10035&quot;&gt;&lt;property id=&quot;20148&quot; value=&quot;5&quot;/&gt;&lt;property id=&quot;20300&quot; value=&quot;Slide 32 - &amp;quot;Windows 3.1&amp;quot;&quot;/&gt;&lt;property id=&quot;20307&quot; value=&quot;288&quot;/&gt;&lt;/object&gt;&lt;object type=&quot;3&quot; unique_id=&quot;10036&quot;&gt;&lt;property id=&quot;20148&quot; value=&quot;5&quot;/&gt;&lt;property id=&quot;20300&quot; value=&quot;Slide 33 - &amp;quot;Windows 3.1&amp;quot;&quot;/&gt;&lt;property id=&quot;20307&quot; value=&quot;287&quot;/&gt;&lt;/object&gt;&lt;object type=&quot;3&quot; unique_id=&quot;10037&quot;&gt;&lt;property id=&quot;20148&quot; value=&quot;5&quot;/&gt;&lt;property id=&quot;20300&quot; value=&quot;Slide 34 - &amp;quot;Windows 95&amp;quot;&quot;/&gt;&lt;property id=&quot;20307&quot; value=&quot;286&quot;/&gt;&lt;/object&gt;&lt;object type=&quot;3&quot; unique_id=&quot;10038&quot;&gt;&lt;property id=&quot;20148&quot; value=&quot;5&quot;/&gt;&lt;property id=&quot;20300&quot; value=&quot;Slide 35 - &amp;quot;Windows 95&amp;quot;&quot;/&gt;&lt;property id=&quot;20307&quot; value=&quot;291&quot;/&gt;&lt;/object&gt;&lt;object type=&quot;3&quot; unique_id=&quot;10039&quot;&gt;&lt;property id=&quot;20148&quot; value=&quot;5&quot;/&gt;&lt;property id=&quot;20300&quot; value=&quot;Slide 36 - &amp;quot;Windows 98&amp;quot;&quot;/&gt;&lt;property id=&quot;20307&quot; value=&quot;292&quot;/&gt;&lt;/object&gt;&lt;object type=&quot;3&quot; unique_id=&quot;10040&quot;&gt;&lt;property id=&quot;20148&quot; value=&quot;5&quot;/&gt;&lt;property id=&quot;20300&quot; value=&quot;Slide 37 - &amp;quot;Windows 98&amp;quot;&quot;/&gt;&lt;property id=&quot;20307&quot; value=&quot;294&quot;/&gt;&lt;/object&gt;&lt;object type=&quot;3&quot; unique_id=&quot;10041&quot;&gt;&lt;property id=&quot;20148&quot; value=&quot;5&quot;/&gt;&lt;property id=&quot;20300&quot; value=&quot;Slide 38 - &amp;quot;Windows ME&amp;quot;&quot;/&gt;&lt;property id=&quot;20307&quot; value=&quot;293&quot;/&gt;&lt;/object&gt;&lt;object type=&quot;3&quot; unique_id=&quot;10042&quot;&gt;&lt;property id=&quot;20148&quot; value=&quot;5&quot;/&gt;&lt;property id=&quot;20300&quot; value=&quot;Slide 39 - &amp;quot;Windows ME&amp;quot;&quot;/&gt;&lt;property id=&quot;20307&quot; value=&quot;296&quot;/&gt;&lt;/object&gt;&lt;object type=&quot;3&quot; unique_id=&quot;10043&quot;&gt;&lt;property id=&quot;20148&quot; value=&quot;5&quot;/&gt;&lt;property id=&quot;20300&quot; value=&quot;Slide 40 - &amp;quot;Windows 2000&amp;quot;&quot;/&gt;&lt;property id=&quot;20307&quot; value=&quot;295&quot;/&gt;&lt;/object&gt;&lt;object type=&quot;3&quot; unique_id=&quot;10044&quot;&gt;&lt;property id=&quot;20148&quot; value=&quot;5&quot;/&gt;&lt;property id=&quot;20300&quot; value=&quot;Slide 41 - &amp;quot;Windows 2000&amp;quot;&quot;/&gt;&lt;property id=&quot;20307&quot; value=&quot;297&quot;/&gt;&lt;/object&gt;&lt;object type=&quot;3&quot; unique_id=&quot;10045&quot;&gt;&lt;property id=&quot;20148&quot; value=&quot;5&quot;/&gt;&lt;property id=&quot;20300&quot; value=&quot;Slide 42 - &amp;quot;Windows XP&amp;quot;&quot;/&gt;&lt;property id=&quot;20307&quot; value=&quot;301&quot;/&gt;&lt;/object&gt;&lt;object type=&quot;3&quot; unique_id=&quot;10046&quot;&gt;&lt;property id=&quot;20148&quot; value=&quot;5&quot;/&gt;&lt;property id=&quot;20300&quot; value=&quot;Slide 43 - &amp;quot;Windows XP&amp;quot;&quot;/&gt;&lt;property id=&quot;20307&quot; value=&quot;300&quot;/&gt;&lt;/object&gt;&lt;object type=&quot;3&quot; unique_id=&quot;10047&quot;&gt;&lt;property id=&quot;20148&quot; value=&quot;5&quot;/&gt;&lt;property id=&quot;20300&quot; value=&quot;Slide 44 - &amp;quot;Windows Vista&amp;quot;&quot;/&gt;&lt;property id=&quot;20307&quot; value=&quot;299&quot;/&gt;&lt;/object&gt;&lt;object type=&quot;3&quot; unique_id=&quot;10048&quot;&gt;&lt;property id=&quot;20148&quot; value=&quot;5&quot;/&gt;&lt;property id=&quot;20300&quot; value=&quot;Slide 45 - &amp;quot;Windows 7&amp;quot;&quot;/&gt;&lt;property id=&quot;20307&quot; value=&quot;298&quot;/&gt;&lt;/object&gt;&lt;object type=&quot;3&quot; unique_id=&quot;10049&quot;&gt;&lt;property id=&quot;20148&quot; value=&quot;5&quot;/&gt;&lt;property id=&quot;20300&quot; value=&quot;Slide 46&quot;/&gt;&lt;property id=&quot;20307&quot; value=&quot;329&quot;/&gt;&lt;/object&gt;&lt;object type=&quot;3&quot; unique_id=&quot;10050&quot;&gt;&lt;property id=&quot;20148&quot; value=&quot;5&quot;/&gt;&lt;property id=&quot;20300&quot; value=&quot;Slide 47&quot;/&gt;&lt;property id=&quot;20307&quot; value=&quot;310&quot;/&gt;&lt;/object&gt;&lt;object type=&quot;3&quot; unique_id=&quot;10051&quot;&gt;&lt;property id=&quot;20148&quot; value=&quot;5&quot;/&gt;&lt;property id=&quot;20300&quot; value=&quot;Slide 48 - &amp;quot;Taşımacılık&amp;quot;&quot;/&gt;&lt;property id=&quot;20307&quot; value=&quot;311&quot;/&gt;&lt;/object&gt;&lt;object type=&quot;3&quot; unique_id=&quot;10052&quot;&gt;&lt;property id=&quot;20148&quot; value=&quot;5&quot;/&gt;&lt;property id=&quot;20300&quot; value=&quot;Slide 49 - &amp;quot;LOJİSTİK&amp;quot;&quot;/&gt;&lt;property id=&quot;20307&quot; value=&quot;312&quot;/&gt;&lt;/object&gt;&lt;object type=&quot;3&quot; unique_id=&quot;10053&quot;&gt;&lt;property id=&quot;20148&quot; value=&quot;5&quot;/&gt;&lt;property id=&quot;20300&quot; value=&quot;Slide 50 - &amp;quot;LOJİSTİK&amp;quot;&quot;/&gt;&lt;property id=&quot;20307&quot; value=&quot;313&quot;/&gt;&lt;/object&gt;&lt;object type=&quot;3&quot; unique_id=&quot;10054&quot;&gt;&lt;property id=&quot;20148&quot; value=&quot;5&quot;/&gt;&lt;property id=&quot;20300&quot; value=&quot;Slide 51 - &amp;quot;TEDARİK ZİNCİRİ&amp;quot;&quot;/&gt;&lt;property id=&quot;20307&quot; value=&quot;314&quot;/&gt;&lt;/object&gt;&lt;object type=&quot;3&quot; unique_id=&quot;10055&quot;&gt;&lt;property id=&quot;20148&quot; value=&quot;5&quot;/&gt;&lt;property id=&quot;20300&quot; value=&quot;Slide 52 - &amp;quot;TEDARİK ZİNCİRİ&amp;quot;&quot;/&gt;&lt;property id=&quot;20307&quot; value=&quot;315&quot;/&gt;&lt;/object&gt;&lt;object type=&quot;3&quot; unique_id=&quot;10056&quot;&gt;&lt;property id=&quot;20148&quot; value=&quot;5&quot;/&gt;&lt;property id=&quot;20300&quot; value=&quot;Slide 53 - &amp;quot;TEDARİK ZİNCİRİ=LOJİSTİK?&amp;quot;&quot;/&gt;&lt;property id=&quot;20307&quot; value=&quot;316&quot;/&gt;&lt;/object&gt;&lt;object type=&quot;3&quot; unique_id=&quot;10057&quot;&gt;&lt;property id=&quot;20148&quot; value=&quot;5&quot;/&gt;&lt;property id=&quot;20300&quot; value=&quot;Slide 54 - &amp;quot;TEDARİK ZİNCİRİ=LOJİSTİK?&amp;quot;&quot;/&gt;&lt;property id=&quot;20307&quot; value=&quot;317&quot;/&gt;&lt;/object&gt;&lt;object type=&quot;3&quot; unique_id=&quot;10058&quot;&gt;&lt;property id=&quot;20148&quot; value=&quot;5&quot;/&gt;&lt;property id=&quot;20300&quot; value=&quot;Slide 55 - &amp;quot;TEDARİK ZİNCİRİ=LOJİSTİK?&amp;quot;&quot;/&gt;&lt;property id=&quot;20307&quot; value=&quot;318&quot;/&gt;&lt;/object&gt;&lt;object type=&quot;3&quot; unique_id=&quot;10059&quot;&gt;&lt;property id=&quot;20148&quot; value=&quot;5&quot;/&gt;&lt;property id=&quot;20300&quot; value=&quot;Slide 56 - &amp;quot;TEDARİK ZİNCİRİ=LOJİSTİK?&amp;quot;&quot;/&gt;&lt;property id=&quot;20307&quot; value=&quot;319&quot;/&gt;&lt;/object&gt;&lt;object type=&quot;3&quot; unique_id=&quot;10060&quot;&gt;&lt;property id=&quot;20148&quot; value=&quot;5&quot;/&gt;&lt;property id=&quot;20300&quot; value=&quot;Slide 57 - &amp;quot;LOJİSTİĞİN GELİŞİM TRENDİ&amp;#x0D;&amp;#x0A;&amp;quot;&quot;/&gt;&lt;property id=&quot;20307&quot; value=&quot;320&quot;/&gt;&lt;/object&gt;&lt;object type=&quot;3&quot; unique_id=&quot;10061&quot;&gt;&lt;property id=&quot;20148&quot; value=&quot;5&quot;/&gt;&lt;property id=&quot;20300&quot; value=&quot;Slide 58 - &amp;quot;TEMEL LOJİSTİK AKTİVİTELERİ&amp;quot;&quot;/&gt;&lt;property id=&quot;20307&quot; value=&quot;321&quot;/&gt;&lt;/object&gt;&lt;object type=&quot;3&quot; unique_id=&quot;10062&quot;&gt;&lt;property id=&quot;20148&quot; value=&quot;5&quot;/&gt;&lt;property id=&quot;20300&quot; value=&quot;Slide 59 - &amp;quot;TEMEL LOJİSTİK AKTİVİTELERİ&amp;quot;&quot;/&gt;&lt;property id=&quot;20307&quot; value=&quot;322&quot;/&gt;&lt;/object&gt;&lt;object type=&quot;3&quot; unique_id=&quot;10063&quot;&gt;&lt;property id=&quot;20148&quot; value=&quot;5&quot;/&gt;&lt;property id=&quot;20300&quot; value=&quot;Slide 60 - &amp;quot;TEMEL LOJİSTİK AKTİVİTELERİ&amp;quot;&quot;/&gt;&lt;property id=&quot;20307&quot; value=&quot;323&quot;/&gt;&lt;/object&gt;&lt;object type=&quot;3&quot; unique_id=&quot;10064&quot;&gt;&lt;property id=&quot;20148&quot; value=&quot;5&quot;/&gt;&lt;property id=&quot;20300&quot; value=&quot;Slide 61 - &amp;quot;TEMEL LOJİSTİK AKTİVİTELERİ&amp;quot;&quot;/&gt;&lt;property id=&quot;20307&quot; value=&quot;324&quot;/&gt;&lt;/object&gt;&lt;object type=&quot;3&quot; unique_id=&quot;10065&quot;&gt;&lt;property id=&quot;20148&quot; value=&quot;5&quot;/&gt;&lt;property id=&quot;20300&quot; value=&quot;Slide 62 - &amp;quot;TEDARİK ZİNCİRİ YÖNETİMİ VE BİLİŞİM&amp;quot;&quot;/&gt;&lt;property id=&quot;20307&quot; value=&quot;325&quot;/&gt;&lt;/object&gt;&lt;object type=&quot;3&quot; unique_id=&quot;10066&quot;&gt;&lt;property id=&quot;20148&quot; value=&quot;5&quot;/&gt;&lt;property id=&quot;20300&quot; value=&quot;Slide 63 - &amp;quot;TEDARİK ZİNCİRİ YÖNETİMİ VE BİLİŞİM&amp;quot;&quot;/&gt;&lt;property id=&quot;20307&quot; value=&quot;326&quot;/&gt;&lt;/object&gt;&lt;object type=&quot;3&quot; unique_id=&quot;10067&quot;&gt;&lt;property id=&quot;20148&quot; value=&quot;5&quot;/&gt;&lt;property id=&quot;20300&quot; value=&quot;Slide 64 - &amp;quot;TEDARİK ZİNCİRİ YÖNETİMİ VE BİLİŞİM&amp;quot;&quot;/&gt;&lt;property id=&quot;20307&quot; value=&quot;327&quot;/&gt;&lt;/object&gt;&lt;object type=&quot;3&quot; unique_id=&quot;10068&quot;&gt;&lt;property id=&quot;20148&quot; value=&quot;5&quot;/&gt;&lt;property id=&quot;20300&quot; value=&quot;Slide 65&quot;/&gt;&lt;property id=&quot;20307&quot; value=&quot;328&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labalık">
  <a:themeElements>
    <a:clrScheme name="Kalabalık">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Kalabalık">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Kalabalık">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Kalabalık">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Kalabalık">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Kalabalık">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Kalabalık">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4740</TotalTime>
  <Words>1791</Words>
  <Application>Microsoft Office PowerPoint</Application>
  <PresentationFormat>Ekran Gösterisi (4:3)</PresentationFormat>
  <Paragraphs>188</Paragraphs>
  <Slides>62</Slides>
  <Notes>0</Notes>
  <HiddenSlides>0</HiddenSlides>
  <MMClips>0</MMClips>
  <ScaleCrop>false</ScaleCrop>
  <HeadingPairs>
    <vt:vector size="4" baseType="variant">
      <vt:variant>
        <vt:lpstr>Tema</vt:lpstr>
      </vt:variant>
      <vt:variant>
        <vt:i4>1</vt:i4>
      </vt:variant>
      <vt:variant>
        <vt:lpstr>Slayt Başlıkları</vt:lpstr>
      </vt:variant>
      <vt:variant>
        <vt:i4>62</vt:i4>
      </vt:variant>
    </vt:vector>
  </HeadingPairs>
  <TitlesOfParts>
    <vt:vector size="63" baseType="lpstr">
      <vt:lpstr>Kalabalık</vt:lpstr>
      <vt:lpstr>BİLİŞİM SİSTEMLERİ MÜHENDİSLİĞİNE GİRİŞ</vt:lpstr>
      <vt:lpstr>Bilgisayarın Tarihçesi</vt:lpstr>
      <vt:lpstr>Abaküs</vt:lpstr>
      <vt:lpstr>Blaise Pascal’s calculating machine</vt:lpstr>
      <vt:lpstr>1824: Babbage'ın Fark(Difference) Makinesi</vt:lpstr>
      <vt:lpstr>1837: Babbage'ın Analiz Makinesi</vt:lpstr>
      <vt:lpstr>Bilgisayarın Tarihçesi</vt:lpstr>
      <vt:lpstr>Bilgisayarın Tarihçesi</vt:lpstr>
      <vt:lpstr>Bilgisayarın Tarihçesi</vt:lpstr>
      <vt:lpstr>Bilgisayarın Tarihçesi</vt:lpstr>
      <vt:lpstr>Bilgisayarın Tarihçesi</vt:lpstr>
      <vt:lpstr>PowerPoint Sunusu</vt:lpstr>
      <vt:lpstr>PowerPoint Sunusu</vt:lpstr>
      <vt:lpstr>PowerPoint Sunusu</vt:lpstr>
      <vt:lpstr>PowerPoint Sunusu</vt:lpstr>
      <vt:lpstr>PowerPoint Sunusu</vt:lpstr>
      <vt:lpstr>PowerPoint Sunusu</vt:lpstr>
      <vt:lpstr>TÜRKİYEDEKİ İLK BİLGİSAYAR "IBM-650 Data Processing Machine" isimli bu bilgisayar 1960 yılında hizmete girmiş ve yaklaşık 12 yıl kullanılmıştır. (KGM)</vt:lpstr>
      <vt:lpstr>PowerPoint Sunusu</vt:lpstr>
      <vt:lpstr>PowerPoint Sunusu</vt:lpstr>
      <vt:lpstr>PowerPoint Sunusu</vt:lpstr>
      <vt:lpstr>PowerPoint Sunusu</vt:lpstr>
      <vt:lpstr>PowerPoint Sunusu</vt:lpstr>
      <vt:lpstr>PowerPoint Sunusu</vt:lpstr>
      <vt:lpstr>PowerPoint Sunusu</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vt:lpstr>
      <vt:lpstr>Temel Bilgisayar Bilgisi </vt:lpstr>
      <vt:lpstr>Temel Bilgisayar Bilgisi</vt:lpstr>
      <vt:lpstr>Ms Dos</vt:lpstr>
      <vt:lpstr>Ms Dos</vt:lpstr>
      <vt:lpstr>Windows 3.1</vt:lpstr>
      <vt:lpstr>Windows 3.1</vt:lpstr>
      <vt:lpstr>Windows 95</vt:lpstr>
      <vt:lpstr>Windows 95</vt:lpstr>
      <vt:lpstr>Windows 98</vt:lpstr>
      <vt:lpstr>Windows 98</vt:lpstr>
      <vt:lpstr>Windows ME</vt:lpstr>
      <vt:lpstr>Windows ME</vt:lpstr>
      <vt:lpstr>Windows 2000</vt:lpstr>
      <vt:lpstr>Windows 2000</vt:lpstr>
      <vt:lpstr>Windows XP</vt:lpstr>
      <vt:lpstr>Windows XP</vt:lpstr>
      <vt:lpstr>Windows Vista</vt:lpstr>
      <vt:lpstr>Windows 7</vt:lpstr>
      <vt:lpstr>Windows 8</vt:lpstr>
      <vt:lpstr>Windows 10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TEMEL BİLGİSAYAR TEKNOLOJİLERİ KULLANIMI</dc:title>
  <dc:creator>Fatih</dc:creator>
  <cp:lastModifiedBy>Fatih</cp:lastModifiedBy>
  <cp:revision>55</cp:revision>
  <dcterms:created xsi:type="dcterms:W3CDTF">2009-10-15T07:28:29Z</dcterms:created>
  <dcterms:modified xsi:type="dcterms:W3CDTF">2018-10-05T09:42:56Z</dcterms:modified>
</cp:coreProperties>
</file>